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675" r:id="rId7"/>
    <p:sldMasterId id="2147483728" r:id="rId8"/>
    <p:sldMasterId id="2147483782" r:id="rId9"/>
  </p:sldMasterIdLst>
  <p:notesMasterIdLst>
    <p:notesMasterId r:id="rId21"/>
  </p:notesMasterIdLst>
  <p:handoutMasterIdLst>
    <p:handoutMasterId r:id="rId22"/>
  </p:handoutMasterIdLst>
  <p:sldIdLst>
    <p:sldId id="282" r:id="rId10"/>
    <p:sldId id="303" r:id="rId11"/>
    <p:sldId id="304" r:id="rId12"/>
    <p:sldId id="305" r:id="rId13"/>
    <p:sldId id="306" r:id="rId14"/>
    <p:sldId id="307" r:id="rId15"/>
    <p:sldId id="308" r:id="rId16"/>
    <p:sldId id="309" r:id="rId17"/>
    <p:sldId id="310" r:id="rId18"/>
    <p:sldId id="311"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
          <p15:clr>
            <a:srgbClr val="A4A3A4"/>
          </p15:clr>
        </p15:guide>
        <p15:guide id="2" orient="horz" pos="3736">
          <p15:clr>
            <a:srgbClr val="A4A3A4"/>
          </p15:clr>
        </p15:guide>
        <p15:guide id="3" orient="horz" pos="3974">
          <p15:clr>
            <a:srgbClr val="A4A3A4"/>
          </p15:clr>
        </p15:guide>
        <p15:guide id="4" orient="horz" pos="734">
          <p15:clr>
            <a:srgbClr val="A4A3A4"/>
          </p15:clr>
        </p15:guide>
        <p15:guide id="5" orient="horz" pos="1362">
          <p15:clr>
            <a:srgbClr val="A4A3A4"/>
          </p15:clr>
        </p15:guide>
        <p15:guide id="6" pos="3113">
          <p15:clr>
            <a:srgbClr val="A4A3A4"/>
          </p15:clr>
        </p15:guide>
        <p15:guide id="7" pos="2649">
          <p15:clr>
            <a:srgbClr val="A4A3A4"/>
          </p15:clr>
        </p15:guide>
        <p15:guide id="8" pos="4953">
          <p15:clr>
            <a:srgbClr val="A4A3A4"/>
          </p15:clr>
        </p15:guide>
        <p15:guide id="9" pos="4374">
          <p15:clr>
            <a:srgbClr val="A4A3A4"/>
          </p15:clr>
        </p15:guide>
        <p15:guide id="10" pos="3798">
          <p15:clr>
            <a:srgbClr val="A4A3A4"/>
          </p15:clr>
        </p15:guide>
        <p15:guide id="11" pos="3686">
          <p15:clr>
            <a:srgbClr val="A4A3A4"/>
          </p15:clr>
        </p15:guide>
        <p15:guide id="12" pos="4260">
          <p15:clr>
            <a:srgbClr val="A4A3A4"/>
          </p15:clr>
        </p15:guide>
        <p15:guide id="13" pos="2536">
          <p15:clr>
            <a:srgbClr val="A4A3A4"/>
          </p15:clr>
        </p15:guide>
        <p15:guide id="14" pos="2075">
          <p15:clr>
            <a:srgbClr val="A4A3A4"/>
          </p15:clr>
        </p15:guide>
        <p15:guide id="15" pos="1961">
          <p15:clr>
            <a:srgbClr val="A4A3A4"/>
          </p15:clr>
        </p15:guide>
        <p15:guide id="16" pos="1501">
          <p15:clr>
            <a:srgbClr val="A4A3A4"/>
          </p15:clr>
        </p15:guide>
        <p15:guide id="17" pos="1386">
          <p15:clr>
            <a:srgbClr val="A4A3A4"/>
          </p15:clr>
        </p15:guide>
        <p15:guide id="18" pos="934">
          <p15:clr>
            <a:srgbClr val="A4A3A4"/>
          </p15:clr>
        </p15:guide>
        <p15:guide id="19" pos="814">
          <p15:clr>
            <a:srgbClr val="A4A3A4"/>
          </p15:clr>
        </p15:guide>
        <p15:guide id="20" pos="5406">
          <p15:clr>
            <a:srgbClr val="A4A3A4"/>
          </p15:clr>
        </p15:guide>
        <p15:guide id="21" pos="353">
          <p15:clr>
            <a:srgbClr val="A4A3A4"/>
          </p15:clr>
        </p15:guide>
        <p15:guide id="22" pos="4836">
          <p15:clr>
            <a:srgbClr val="A4A3A4"/>
          </p15:clr>
        </p15:guide>
        <p15:guide id="23" pos="32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5" autoAdjust="0"/>
    <p:restoredTop sz="86348" autoAdjust="0"/>
  </p:normalViewPr>
  <p:slideViewPr>
    <p:cSldViewPr snapToGrid="0">
      <p:cViewPr varScale="1">
        <p:scale>
          <a:sx n="83" d="100"/>
          <a:sy n="83" d="100"/>
        </p:scale>
        <p:origin x="102" y="324"/>
      </p:cViewPr>
      <p:guideLst>
        <p:guide orient="horz" pos="345"/>
        <p:guide orient="horz" pos="3736"/>
        <p:guide orient="horz" pos="3974"/>
        <p:guide orient="horz" pos="734"/>
        <p:guide orient="horz" pos="1362"/>
        <p:guide pos="3113"/>
        <p:guide pos="2649"/>
        <p:guide pos="4953"/>
        <p:guide pos="4374"/>
        <p:guide pos="3798"/>
        <p:guide pos="3686"/>
        <p:guide pos="4260"/>
        <p:guide pos="2536"/>
        <p:guide pos="2075"/>
        <p:guide pos="1961"/>
        <p:guide pos="1501"/>
        <p:guide pos="1386"/>
        <p:guide pos="934"/>
        <p:guide pos="814"/>
        <p:guide pos="5406"/>
        <p:guide pos="353"/>
        <p:guide pos="4836"/>
        <p:guide pos="32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1" d="100"/>
          <a:sy n="121" d="100"/>
        </p:scale>
        <p:origin x="-4840"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0A0E3-1BB1-504F-8CD3-1F7BB8C52349}" type="datetimeFigureOut">
              <a:rPr lang="en-US" smtClean="0"/>
              <a:pPr/>
              <a:t>10/31/2019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D343BB-2D38-3E4C-BE6A-753816581592}" type="slidenum">
              <a:rPr lang="en-US" smtClean="0"/>
              <a:pPr/>
              <a:t>‹#›</a:t>
            </a:fld>
            <a:endParaRPr lang="en-US"/>
          </a:p>
        </p:txBody>
      </p:sp>
    </p:spTree>
    <p:extLst>
      <p:ext uri="{BB962C8B-B14F-4D97-AF65-F5344CB8AC3E}">
        <p14:creationId xmlns:p14="http://schemas.microsoft.com/office/powerpoint/2010/main" val="1206015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800E6-E18C-2F46-8419-1A39F3053B5A}" type="datetimeFigureOut">
              <a:rPr lang="en-US" smtClean="0"/>
              <a:pPr/>
              <a:t>10/31/2019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07127-E956-694C-A006-806F7DFC5B77}" type="slidenum">
              <a:rPr lang="en-US" smtClean="0"/>
              <a:pPr/>
              <a:t>‹#›</a:t>
            </a:fld>
            <a:endParaRPr lang="en-US"/>
          </a:p>
        </p:txBody>
      </p:sp>
    </p:spTree>
    <p:extLst>
      <p:ext uri="{BB962C8B-B14F-4D97-AF65-F5344CB8AC3E}">
        <p14:creationId xmlns:p14="http://schemas.microsoft.com/office/powerpoint/2010/main" val="4353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ritishmuseum.org/explore/highlights/highlight_objects/aes/l/linen_from_sebekhetepi_burial.aspx"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britishmuseum.org/explore/highlights/highlight_objects/aes/m/mummy_of_a_young_boy_with_a_po.aspx" TargetMode="External"/><Relationship Id="rId5" Type="http://schemas.openxmlformats.org/officeDocument/2006/relationships/hyperlink" Target="http://www.britishmuseum.org/explore/highlights/highlight_objects/aes/c/canopic_jar_of_horudja.aspx" TargetMode="External"/><Relationship Id="rId4" Type="http://schemas.openxmlformats.org/officeDocument/2006/relationships/hyperlink" Target="http://www.britishmuseum.org/explore/highlights/highlight_objects/aes/p/papyrus_from_the_book_of_the-9.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ritishmuseum.org/explore/highlights/highlight_objects/aes/l/linen_bag_of_salt_for_mummific.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ritishmuseum.org/explore/highlights/highlight_objects/aes/s/strip_of_decorated_linen.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ritishmuseum.org/explore/highlights/highlight_objects/aes/m/mummy_mask_of_satdjehuty.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a:t>
            </a:fld>
            <a:endParaRPr lang="en-US"/>
          </a:p>
        </p:txBody>
      </p:sp>
    </p:spTree>
    <p:extLst>
      <p:ext uri="{BB962C8B-B14F-4D97-AF65-F5344CB8AC3E}">
        <p14:creationId xmlns:p14="http://schemas.microsoft.com/office/powerpoint/2010/main" val="42314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C48DF0-08B9-4F50-B15D-85C77DC8FB64}" type="slidenum">
              <a:rPr lang="en-GB"/>
              <a:pPr eaLnBrk="1" hangingPunct="1"/>
              <a:t>2</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AN32897001</a:t>
            </a:r>
          </a:p>
          <a:p>
            <a:pPr eaLnBrk="1" hangingPunct="1"/>
            <a:r>
              <a:rPr lang="en-GB"/>
              <a:t>AN35346001</a:t>
            </a:r>
          </a:p>
          <a:p>
            <a:pPr eaLnBrk="1" hangingPunct="1"/>
            <a:r>
              <a:rPr lang="en-GB"/>
              <a:t>AN31749001</a:t>
            </a:r>
          </a:p>
          <a:p>
            <a:pPr eaLnBrk="1" hangingPunct="1"/>
            <a:r>
              <a:rPr lang="en-GB"/>
              <a:t>AN35805001</a:t>
            </a:r>
          </a:p>
          <a:p>
            <a:pPr eaLnBrk="1" hangingPunct="1"/>
            <a:r>
              <a:rPr lang="en-GB"/>
              <a:t>AN32884001</a:t>
            </a:r>
          </a:p>
          <a:p>
            <a:pPr eaLnBrk="1" hangingPunct="1"/>
            <a:endParaRPr lang="en-GB"/>
          </a:p>
          <a:p>
            <a:pPr eaLnBrk="1" hangingPunct="1"/>
            <a:r>
              <a:rPr lang="en-GB"/>
              <a:t>Quote from Greek historian Herodotus (about 485 – 425BC)</a:t>
            </a:r>
          </a:p>
          <a:p>
            <a:pPr eaLnBrk="1" hangingPunct="1"/>
            <a:endParaRPr lang="en-GB"/>
          </a:p>
          <a:p>
            <a:pPr eaLnBrk="1" hangingPunct="1"/>
            <a:r>
              <a:rPr lang="en-GB"/>
              <a:t>Linen from the burial of Sebekhetepi, about 2125-1795 BC, Beni Hasan, Egypt</a:t>
            </a:r>
          </a:p>
          <a:p>
            <a:pPr eaLnBrk="1" hangingPunct="1"/>
            <a:r>
              <a:rPr lang="en-GB"/>
              <a:t>Museum number:  EA 41580</a:t>
            </a:r>
          </a:p>
          <a:p>
            <a:pPr eaLnBrk="1" hangingPunct="1"/>
            <a:r>
              <a:rPr lang="en-GB">
                <a:hlinkClick r:id="rId3"/>
              </a:rPr>
              <a:t>http://www.britishmuseum.org/explore/highlights/highlight_objects/aes/l/linen_from_sebekhetepi_burial.aspx</a:t>
            </a:r>
            <a:endParaRPr lang="en-GB"/>
          </a:p>
          <a:p>
            <a:pPr eaLnBrk="1" hangingPunct="1"/>
            <a:endParaRPr lang="en-GB"/>
          </a:p>
          <a:p>
            <a:pPr eaLnBrk="1" hangingPunct="1"/>
            <a:r>
              <a:rPr lang="en-GB"/>
              <a:t>Papyrus from the Book of the Dead of Padiamenet, around 1000 BC, Egypt</a:t>
            </a:r>
          </a:p>
          <a:p>
            <a:pPr eaLnBrk="1" hangingPunct="1"/>
            <a:r>
              <a:rPr lang="en-GB"/>
              <a:t>Museum number:  EA 10063</a:t>
            </a:r>
          </a:p>
          <a:p>
            <a:pPr eaLnBrk="1" hangingPunct="1"/>
            <a:r>
              <a:rPr lang="en-GB">
                <a:hlinkClick r:id="rId4"/>
              </a:rPr>
              <a:t>http://www.britishmuseum.org/explore/highlights/highlight_objects/aes/p/papyrus_from_the_book_of_the-9.aspx</a:t>
            </a:r>
            <a:endParaRPr lang="en-GB"/>
          </a:p>
          <a:p>
            <a:pPr eaLnBrk="1" hangingPunct="1"/>
            <a:endParaRPr lang="en-GB"/>
          </a:p>
          <a:p>
            <a:pPr eaLnBrk="1" hangingPunct="1"/>
            <a:r>
              <a:rPr lang="en-GB"/>
              <a:t>Canopic jar of Horudja, 747-525 BC, Egypt</a:t>
            </a:r>
          </a:p>
          <a:p>
            <a:pPr eaLnBrk="1" hangingPunct="1"/>
            <a:r>
              <a:rPr lang="en-GB"/>
              <a:t>Museum number:  EA 37937</a:t>
            </a:r>
          </a:p>
          <a:p>
            <a:pPr eaLnBrk="1" hangingPunct="1"/>
            <a:r>
              <a:rPr lang="en-GB">
                <a:hlinkClick r:id="rId5"/>
              </a:rPr>
              <a:t>http://www.britishmuseum.org/explore/highlights/highlight_objects/aes/c/canopic_jar_of_horudja.aspx</a:t>
            </a:r>
            <a:endParaRPr lang="en-GB"/>
          </a:p>
          <a:p>
            <a:pPr eaLnBrk="1" hangingPunct="1"/>
            <a:endParaRPr lang="en-GB"/>
          </a:p>
          <a:p>
            <a:pPr eaLnBrk="1" hangingPunct="1"/>
            <a:endParaRPr lang="en-GB"/>
          </a:p>
          <a:p>
            <a:pPr eaLnBrk="1" hangingPunct="1"/>
            <a:r>
              <a:rPr lang="en-GB"/>
              <a:t>Mummy of a young boy with portrait panel, AD 100-120, Hawara in Egypt</a:t>
            </a:r>
          </a:p>
          <a:p>
            <a:pPr eaLnBrk="1" hangingPunct="1"/>
            <a:r>
              <a:rPr lang="en-GB"/>
              <a:t>Museum number:  EA 13595</a:t>
            </a:r>
          </a:p>
          <a:p>
            <a:pPr eaLnBrk="1" hangingPunct="1"/>
            <a:r>
              <a:rPr lang="en-GB">
                <a:hlinkClick r:id="rId6"/>
              </a:rPr>
              <a:t>http://www.britishmuseum.org/explore/highlights/highlight_objects/aes/m/mummy_of_a_young_boy_with_a_po.aspx</a:t>
            </a:r>
            <a:endParaRPr lang="en-GB"/>
          </a:p>
          <a:p>
            <a:pPr eaLnBrk="1" hangingPunct="1"/>
            <a:endParaRPr lang="en-GB"/>
          </a:p>
          <a:p>
            <a:pPr eaLnBrk="1" hangingPunct="1"/>
            <a:r>
              <a:rPr lang="en-GB"/>
              <a:t>Bronze probe, after 664 BC, Egypt</a:t>
            </a:r>
          </a:p>
          <a:p>
            <a:pPr eaLnBrk="1" hangingPunct="1"/>
            <a:r>
              <a:rPr lang="en-GB"/>
              <a:t>Museum number: EA36678</a:t>
            </a:r>
          </a:p>
          <a:p>
            <a:pPr eaLnBrk="1" hangingPunct="1"/>
            <a:r>
              <a:rPr lang="en-US"/>
              <a:t>http://www.britishmuseum.org/explore/highlights/highlight_objects/aes/b/bronze_probe.aspx </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dirty="0"/>
              <a:t>AN32843001</a:t>
            </a:r>
          </a:p>
          <a:p>
            <a:pPr>
              <a:lnSpc>
                <a:spcPct val="90000"/>
              </a:lnSpc>
            </a:pPr>
            <a:r>
              <a:rPr lang="en-GB" dirty="0"/>
              <a:t>AN409781</a:t>
            </a:r>
          </a:p>
          <a:p>
            <a:pPr>
              <a:lnSpc>
                <a:spcPct val="90000"/>
              </a:lnSpc>
            </a:pPr>
            <a:r>
              <a:rPr lang="en-GB" dirty="0"/>
              <a:t>AN37335001</a:t>
            </a:r>
            <a:endParaRPr lang="en-US" dirty="0"/>
          </a:p>
          <a:p>
            <a:pPr>
              <a:lnSpc>
                <a:spcPct val="90000"/>
              </a:lnSpc>
            </a:pPr>
            <a:endParaRPr lang="en-US" dirty="0"/>
          </a:p>
          <a:p>
            <a:pPr>
              <a:lnSpc>
                <a:spcPct val="90000"/>
              </a:lnSpc>
            </a:pPr>
            <a:r>
              <a:rPr lang="en-US" dirty="0"/>
              <a:t>Bronze tweezers, after 664 BC, Egypt</a:t>
            </a:r>
          </a:p>
          <a:p>
            <a:pPr>
              <a:lnSpc>
                <a:spcPct val="90000"/>
              </a:lnSpc>
            </a:pPr>
            <a:r>
              <a:rPr lang="en-US" dirty="0"/>
              <a:t>Museum number:  EA38151</a:t>
            </a:r>
          </a:p>
          <a:p>
            <a:pPr>
              <a:lnSpc>
                <a:spcPct val="90000"/>
              </a:lnSpc>
            </a:pPr>
            <a:r>
              <a:rPr lang="en-US" dirty="0"/>
              <a:t>http://www.britishmuseum.org/explore/highlights/highlight_objects/aes/b/bronze_tweezers.aspx</a:t>
            </a:r>
          </a:p>
          <a:p>
            <a:pPr>
              <a:lnSpc>
                <a:spcPct val="90000"/>
              </a:lnSpc>
            </a:pPr>
            <a:endParaRPr lang="en-US" dirty="0"/>
          </a:p>
          <a:p>
            <a:pPr>
              <a:lnSpc>
                <a:spcPct val="90000"/>
              </a:lnSpc>
            </a:pPr>
            <a:r>
              <a:rPr lang="en-US" dirty="0"/>
              <a:t>Pottery jar, around 1300 BC, El-</a:t>
            </a:r>
            <a:r>
              <a:rPr lang="en-US" dirty="0" err="1"/>
              <a:t>Armana</a:t>
            </a:r>
            <a:r>
              <a:rPr lang="en-US" dirty="0"/>
              <a:t> in Egypt</a:t>
            </a:r>
          </a:p>
          <a:p>
            <a:pPr>
              <a:lnSpc>
                <a:spcPct val="90000"/>
              </a:lnSpc>
            </a:pPr>
            <a:r>
              <a:rPr lang="en-US" dirty="0"/>
              <a:t>Museum number:  1924,1011.174</a:t>
            </a:r>
          </a:p>
          <a:p>
            <a:pPr>
              <a:lnSpc>
                <a:spcPct val="90000"/>
              </a:lnSpc>
            </a:pPr>
            <a:r>
              <a:rPr lang="en-US" dirty="0"/>
              <a:t>Painted jar with blue lotus decoration and echoes of the elaborate collars worn by wealthy Egyptians.</a:t>
            </a:r>
          </a:p>
          <a:p>
            <a:pPr>
              <a:lnSpc>
                <a:spcPct val="90000"/>
              </a:lnSpc>
            </a:pPr>
            <a:endParaRPr lang="en-US" dirty="0"/>
          </a:p>
          <a:p>
            <a:pPr>
              <a:lnSpc>
                <a:spcPct val="90000"/>
              </a:lnSpc>
            </a:pPr>
            <a:r>
              <a:rPr lang="en-US" dirty="0"/>
              <a:t>Page from the Book of the Dead of </a:t>
            </a:r>
            <a:r>
              <a:rPr lang="en-US" dirty="0" err="1"/>
              <a:t>Hunefer</a:t>
            </a:r>
            <a:r>
              <a:rPr lang="en-US" dirty="0"/>
              <a:t>, around 1275 BC, Thebes in Egypt</a:t>
            </a:r>
          </a:p>
          <a:p>
            <a:pPr>
              <a:lnSpc>
                <a:spcPct val="90000"/>
              </a:lnSpc>
            </a:pPr>
            <a:r>
              <a:rPr lang="en-US" dirty="0"/>
              <a:t>Museum number: EA 9901/3</a:t>
            </a:r>
          </a:p>
          <a:p>
            <a:pPr>
              <a:lnSpc>
                <a:spcPct val="90000"/>
              </a:lnSpc>
            </a:pPr>
            <a:r>
              <a:rPr lang="en-US" dirty="0"/>
              <a:t>http://www.britishmuseum.org/explore/highlights/highlight_objects/aes/p/page_from_the_book_of_the_dead.aspx</a:t>
            </a: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F608CD-FA8E-4132-AC1F-C7106CF66903}" type="slidenum">
              <a:rPr lang="en-GB"/>
              <a:pPr eaLnBrk="1" hangingPunct="1"/>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E7BDC3-101F-4A80-B75E-E74615B1E703}" type="slidenum">
              <a:rPr lang="en-GB"/>
              <a:pPr eaLnBrk="1" hangingPunct="1"/>
              <a:t>4</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AN30953001</a:t>
            </a:r>
          </a:p>
          <a:p>
            <a:pPr eaLnBrk="1" hangingPunct="1"/>
            <a:endParaRPr lang="en-GB"/>
          </a:p>
          <a:p>
            <a:pPr eaLnBrk="1" hangingPunct="1"/>
            <a:r>
              <a:rPr lang="en-GB"/>
              <a:t>Painted wooden canopic jars, around 700 BC, Egypt</a:t>
            </a:r>
          </a:p>
          <a:p>
            <a:pPr eaLnBrk="1" hangingPunct="1"/>
            <a:r>
              <a:rPr lang="en-GB"/>
              <a:t>Museum numbers: EA 9562-5</a:t>
            </a:r>
          </a:p>
          <a:p>
            <a:pPr eaLnBrk="1" hangingPunct="1"/>
            <a:r>
              <a:rPr lang="en-US"/>
              <a:t>http://www.britishmuseum.org/explore/highlights/highlight_objects/aes/p/painted_wooden_canopic_jars.aspx </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AN32886001</a:t>
            </a:r>
          </a:p>
          <a:p>
            <a:pPr eaLnBrk="1" hangingPunct="1"/>
            <a:endParaRPr lang="en-GB"/>
          </a:p>
          <a:p>
            <a:pPr eaLnBrk="1" hangingPunct="1"/>
            <a:r>
              <a:rPr lang="en-GB"/>
              <a:t>Linen bag of salt for mummification, 1550-1070 BC, Deir el-Bahari, Egypt. </a:t>
            </a:r>
          </a:p>
          <a:p>
            <a:pPr eaLnBrk="1" hangingPunct="1"/>
            <a:r>
              <a:rPr lang="en-GB"/>
              <a:t>Museum number: 1906,1013.154</a:t>
            </a:r>
          </a:p>
          <a:p>
            <a:pPr eaLnBrk="1" hangingPunct="1"/>
            <a:r>
              <a:rPr lang="en-GB">
                <a:hlinkClick r:id="rId3"/>
              </a:rPr>
              <a:t>http://www.britishmuseum.org/explore/highlights/highlight_objects/aes/l/linen_bag_of_salt_for_mummific.aspx</a:t>
            </a:r>
            <a:endParaRPr lang="en-GB"/>
          </a:p>
          <a:p>
            <a:endParaRPr lang="en-US"/>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FA8A2A-41D6-4C47-A64B-58B971B458D4}" type="slidenum">
              <a:rPr lang="en-GB"/>
              <a:pPr eaLnBrk="1" hangingPunct="1"/>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4997C8-F174-439F-80F4-1F67A4BD66C0}" type="slidenum">
              <a:rPr lang="en-GB"/>
              <a:pPr eaLnBrk="1" hangingPunct="1"/>
              <a:t>7</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AN33151001</a:t>
            </a:r>
          </a:p>
          <a:p>
            <a:pPr eaLnBrk="1" hangingPunct="1"/>
            <a:r>
              <a:rPr lang="en-GB"/>
              <a:t>AN30980001</a:t>
            </a:r>
            <a:endParaRPr lang="en-US"/>
          </a:p>
          <a:p>
            <a:pPr eaLnBrk="1" hangingPunct="1"/>
            <a:endParaRPr lang="en-US"/>
          </a:p>
          <a:p>
            <a:pPr eaLnBrk="1" hangingPunct="1"/>
            <a:r>
              <a:rPr lang="en-US"/>
              <a:t>Unwrapped body of a woman, after 600 BC, Egypt</a:t>
            </a:r>
          </a:p>
          <a:p>
            <a:pPr eaLnBrk="1" hangingPunct="1"/>
            <a:r>
              <a:rPr lang="en-US"/>
              <a:t>Museum number:  EA 24957</a:t>
            </a:r>
          </a:p>
          <a:p>
            <a:pPr eaLnBrk="1" hangingPunct="1"/>
            <a:r>
              <a:rPr lang="en-US"/>
              <a:t>http://www.britishmuseum.org/explore/highlights/highlight_objects/aes/u/unwrapped_mummy_of_a_woman.aspx</a:t>
            </a:r>
          </a:p>
          <a:p>
            <a:pPr eaLnBrk="1" hangingPunct="1"/>
            <a:endParaRPr lang="en-US"/>
          </a:p>
          <a:p>
            <a:pPr eaLnBrk="1" hangingPunct="1"/>
            <a:r>
              <a:rPr lang="en-GB"/>
              <a:t>Faience perfume jar in the shape of a lotus bud, 1300 BC, Sudan</a:t>
            </a:r>
          </a:p>
          <a:p>
            <a:pPr eaLnBrk="1" hangingPunct="1"/>
            <a:r>
              <a:rPr lang="en-GB"/>
              <a:t>Museum number: 64041</a:t>
            </a:r>
          </a:p>
          <a:p>
            <a:pPr eaLnBrk="1" hangingPunct="1"/>
            <a:r>
              <a:rPr lang="en-US"/>
              <a:t>http://www.britishmuseum.org/explore/highlights/highlight_objects/aes/f/faience_perfume_vase_in_the_sh.aspx</a:t>
            </a:r>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t>AN36132001</a:t>
            </a:r>
          </a:p>
          <a:p>
            <a:pPr eaLnBrk="1" hangingPunct="1">
              <a:lnSpc>
                <a:spcPct val="90000"/>
              </a:lnSpc>
            </a:pPr>
            <a:r>
              <a:rPr lang="en-GB"/>
              <a:t>AN102344001</a:t>
            </a:r>
          </a:p>
          <a:p>
            <a:pPr eaLnBrk="1" hangingPunct="1">
              <a:lnSpc>
                <a:spcPct val="90000"/>
              </a:lnSpc>
            </a:pPr>
            <a:r>
              <a:rPr lang="en-GB"/>
              <a:t>AN33225001</a:t>
            </a:r>
          </a:p>
          <a:p>
            <a:pPr eaLnBrk="1" hangingPunct="1">
              <a:lnSpc>
                <a:spcPct val="90000"/>
              </a:lnSpc>
            </a:pPr>
            <a:r>
              <a:rPr lang="en-GB"/>
              <a:t>AN32656001</a:t>
            </a:r>
          </a:p>
          <a:p>
            <a:pPr eaLnBrk="1" hangingPunct="1">
              <a:lnSpc>
                <a:spcPct val="90000"/>
              </a:lnSpc>
            </a:pPr>
            <a:endParaRPr lang="en-GB" sz="1100"/>
          </a:p>
          <a:p>
            <a:pPr eaLnBrk="1" hangingPunct="1">
              <a:lnSpc>
                <a:spcPct val="90000"/>
              </a:lnSpc>
            </a:pPr>
            <a:endParaRPr lang="en-GB" sz="1100"/>
          </a:p>
          <a:p>
            <a:pPr eaLnBrk="1" hangingPunct="1">
              <a:lnSpc>
                <a:spcPct val="90000"/>
              </a:lnSpc>
            </a:pPr>
            <a:r>
              <a:rPr lang="en-GB" sz="1100"/>
              <a:t>Strip of decorated linen, after 1550BC, Egypt. </a:t>
            </a:r>
          </a:p>
          <a:p>
            <a:pPr eaLnBrk="1" hangingPunct="1">
              <a:lnSpc>
                <a:spcPct val="90000"/>
              </a:lnSpc>
            </a:pPr>
            <a:r>
              <a:rPr lang="en-GB" sz="1100"/>
              <a:t>Museum number: EA 6517</a:t>
            </a:r>
          </a:p>
          <a:p>
            <a:pPr eaLnBrk="1" hangingPunct="1">
              <a:lnSpc>
                <a:spcPct val="90000"/>
              </a:lnSpc>
            </a:pPr>
            <a:r>
              <a:rPr lang="en-GB" sz="1100">
                <a:hlinkClick r:id="rId3"/>
              </a:rPr>
              <a:t>http://www.britishmuseum.org/explore/highlights/highlight_objects/aes/s/strip_of_decorated_linen.aspx</a:t>
            </a:r>
            <a:endParaRPr lang="en-GB" sz="1100"/>
          </a:p>
          <a:p>
            <a:pPr>
              <a:lnSpc>
                <a:spcPct val="90000"/>
              </a:lnSpc>
            </a:pPr>
            <a:endParaRPr lang="en-US" sz="1100"/>
          </a:p>
          <a:p>
            <a:pPr>
              <a:lnSpc>
                <a:spcPct val="90000"/>
              </a:lnSpc>
            </a:pPr>
            <a:r>
              <a:rPr lang="en-US" sz="1100"/>
              <a:t>Mummy of a female, between 950 BC and 650 BC, Egypt</a:t>
            </a:r>
          </a:p>
          <a:p>
            <a:pPr>
              <a:lnSpc>
                <a:spcPct val="90000"/>
              </a:lnSpc>
            </a:pPr>
            <a:r>
              <a:rPr lang="en-US" sz="1100"/>
              <a:t>Museum number: EA 6666</a:t>
            </a:r>
          </a:p>
          <a:p>
            <a:pPr>
              <a:lnSpc>
                <a:spcPct val="90000"/>
              </a:lnSpc>
            </a:pPr>
            <a:r>
              <a:rPr lang="en-US" sz="1100"/>
              <a:t>Female mummy in the coffin of Pasherihoraawesheb, a male. It is thought that the female was placed in the coffin in more modern times. Estimated that a mummy such as this required up to 448 square yards of linen wrappings.</a:t>
            </a:r>
          </a:p>
          <a:p>
            <a:pPr>
              <a:lnSpc>
                <a:spcPct val="90000"/>
              </a:lnSpc>
            </a:pPr>
            <a:endParaRPr lang="en-US" sz="1100"/>
          </a:p>
          <a:p>
            <a:pPr>
              <a:lnSpc>
                <a:spcPct val="90000"/>
              </a:lnSpc>
            </a:pPr>
            <a:r>
              <a:rPr lang="en-US" sz="1100"/>
              <a:t>Red jasper tit amulet of Nefer, 1250-1100 BC, Egypt</a:t>
            </a:r>
          </a:p>
          <a:p>
            <a:pPr>
              <a:lnSpc>
                <a:spcPct val="90000"/>
              </a:lnSpc>
            </a:pPr>
            <a:r>
              <a:rPr lang="en-US" sz="1100"/>
              <a:t>Museum number: EA 20639</a:t>
            </a:r>
          </a:p>
          <a:p>
            <a:pPr>
              <a:lnSpc>
                <a:spcPct val="90000"/>
              </a:lnSpc>
            </a:pPr>
            <a:r>
              <a:rPr lang="en-US" sz="1100"/>
              <a:t>http://www.britishmuseum.org/explore/highlights/highlight_objects/aes/r/red_jasper_tit_amulet_of_nefer.aspx </a:t>
            </a:r>
          </a:p>
          <a:p>
            <a:pPr>
              <a:lnSpc>
                <a:spcPct val="90000"/>
              </a:lnSpc>
            </a:pPr>
            <a:endParaRPr lang="en-US" sz="1100"/>
          </a:p>
          <a:p>
            <a:pPr>
              <a:lnSpc>
                <a:spcPct val="90000"/>
              </a:lnSpc>
            </a:pPr>
            <a:r>
              <a:rPr lang="en-US" sz="1100"/>
              <a:t>Faience wedjat eye, 1069-945 BC, Egypt</a:t>
            </a:r>
          </a:p>
          <a:p>
            <a:pPr>
              <a:lnSpc>
                <a:spcPct val="90000"/>
              </a:lnSpc>
            </a:pPr>
            <a:r>
              <a:rPr lang="en-US" sz="1100"/>
              <a:t>Museum number: EA 26300</a:t>
            </a:r>
          </a:p>
          <a:p>
            <a:pPr>
              <a:lnSpc>
                <a:spcPct val="90000"/>
              </a:lnSpc>
            </a:pPr>
            <a:r>
              <a:rPr lang="en-US" sz="1100"/>
              <a:t>http://www.britishmuseum.org/explore/highlights/highlight_objects/aes/f/faience_wedjat_eye.aspx</a:t>
            </a: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76078F-DA02-40BC-ADD7-8B46912D3CFE}" type="slidenum">
              <a:rPr lang="en-GB"/>
              <a:pPr eaLnBrk="1" hangingPunct="1"/>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AN33228001</a:t>
            </a:r>
            <a:endParaRPr lang="en-US"/>
          </a:p>
          <a:p>
            <a:pPr eaLnBrk="1" hangingPunct="1"/>
            <a:r>
              <a:rPr lang="en-GB"/>
              <a:t>AN31232001</a:t>
            </a:r>
          </a:p>
          <a:p>
            <a:pPr eaLnBrk="1" hangingPunct="1"/>
            <a:r>
              <a:rPr lang="en-GB"/>
              <a:t>AN34759001</a:t>
            </a:r>
          </a:p>
          <a:p>
            <a:pPr eaLnBrk="1" hangingPunct="1"/>
            <a:r>
              <a:rPr lang="en-GB"/>
              <a:t>AN34753001</a:t>
            </a:r>
          </a:p>
          <a:p>
            <a:pPr eaLnBrk="1" hangingPunct="1"/>
            <a:r>
              <a:rPr lang="en-GB"/>
              <a:t>AN34736001</a:t>
            </a:r>
          </a:p>
          <a:p>
            <a:pPr eaLnBrk="1" hangingPunct="1"/>
            <a:r>
              <a:rPr lang="en-GB"/>
              <a:t>AN37565001</a:t>
            </a:r>
          </a:p>
          <a:p>
            <a:pPr eaLnBrk="1" hangingPunct="1"/>
            <a:r>
              <a:rPr lang="en-GB"/>
              <a:t>AN30973001</a:t>
            </a:r>
            <a:endParaRPr lang="en-US"/>
          </a:p>
          <a:p>
            <a:pPr eaLnBrk="1" hangingPunct="1"/>
            <a:endParaRPr lang="en-US"/>
          </a:p>
          <a:p>
            <a:pPr eaLnBrk="1" hangingPunct="1"/>
            <a:r>
              <a:rPr lang="en-US"/>
              <a:t>Mummy of King Nubkheperra Intef, around 1600 BC, Thebes in Egypt</a:t>
            </a:r>
          </a:p>
          <a:p>
            <a:pPr eaLnBrk="1" hangingPunct="1"/>
            <a:r>
              <a:rPr lang="en-US"/>
              <a:t>Museum number:  EA 6652</a:t>
            </a:r>
          </a:p>
          <a:p>
            <a:pPr eaLnBrk="1" hangingPunct="1"/>
            <a:r>
              <a:rPr lang="en-US"/>
              <a:t>http://www.britishmuseum.org/explore/highlights/highlight_objects/aes/c/coffin_of_king_nubkheperra_int.aspx</a:t>
            </a:r>
          </a:p>
          <a:p>
            <a:pPr eaLnBrk="1" hangingPunct="1"/>
            <a:endParaRPr lang="en-US"/>
          </a:p>
          <a:p>
            <a:pPr eaLnBrk="1" hangingPunct="1"/>
            <a:r>
              <a:rPr lang="en-US"/>
              <a:t>Mummy and coffin of Hor, around 650BC, Egypt</a:t>
            </a:r>
          </a:p>
          <a:p>
            <a:pPr eaLnBrk="1" hangingPunct="1"/>
            <a:r>
              <a:rPr lang="en-US"/>
              <a:t>Museum number: EA 6659</a:t>
            </a:r>
          </a:p>
          <a:p>
            <a:pPr eaLnBrk="1" hangingPunct="1"/>
            <a:r>
              <a:rPr lang="en-US"/>
              <a:t>http://www.britishmuseum.org/explore/highlights/highlight_objects/aes/m/mummy_and_coffin_of_hor.aspx</a:t>
            </a:r>
          </a:p>
          <a:p>
            <a:pPr eaLnBrk="1" hangingPunct="1"/>
            <a:endParaRPr lang="en-US"/>
          </a:p>
          <a:p>
            <a:pPr eaLnBrk="1" hangingPunct="1"/>
            <a:r>
              <a:rPr lang="en-US"/>
              <a:t>Six pottery bowls containing different coloured pigments, Roman 1</a:t>
            </a:r>
            <a:r>
              <a:rPr lang="en-US" baseline="30000"/>
              <a:t>st</a:t>
            </a:r>
            <a:r>
              <a:rPr lang="en-US"/>
              <a:t> century AD, Hawara in Egypt</a:t>
            </a:r>
          </a:p>
          <a:p>
            <a:pPr eaLnBrk="1" hangingPunct="1"/>
            <a:r>
              <a:rPr lang="en-US"/>
              <a:t>Museum numbers: 1888.9-20.23, 1888.9-20.24,1888.9-20.25, 1888.9-20.26, 1888.9-20.27, 1888.9-20.28</a:t>
            </a:r>
          </a:p>
          <a:p>
            <a:pPr eaLnBrk="1" hangingPunct="1"/>
            <a:r>
              <a:rPr lang="en-US"/>
              <a:t>http://www.britishmuseum.org/explore/highlights/highlight_objects/gr/s/six_pottery_bowls.aspx</a:t>
            </a:r>
          </a:p>
          <a:p>
            <a:pPr eaLnBrk="1" hangingPunct="1"/>
            <a:endParaRPr lang="en-US"/>
          </a:p>
          <a:p>
            <a:pPr eaLnBrk="1" hangingPunct="1"/>
            <a:r>
              <a:rPr lang="en-US"/>
              <a:t>Mummy mask of Satdjehuty, about 1500 BC, Thebes in Egypt</a:t>
            </a:r>
          </a:p>
          <a:p>
            <a:pPr eaLnBrk="1" hangingPunct="1"/>
            <a:r>
              <a:rPr lang="en-US"/>
              <a:t>Museum number: </a:t>
            </a:r>
            <a:r>
              <a:rPr lang="en-GB"/>
              <a:t>EA 29770</a:t>
            </a:r>
            <a:endParaRPr lang="en-US"/>
          </a:p>
          <a:p>
            <a:pPr eaLnBrk="1" hangingPunct="1"/>
            <a:r>
              <a:rPr lang="en-GB">
                <a:hlinkClick r:id="rId3"/>
              </a:rPr>
              <a:t>http://www.britishmuseum.org/explore/highlights/highlight_objects/aes/m/mummy_mask_of_satdjehuty.aspx</a:t>
            </a:r>
            <a:endParaRPr lang="en-US"/>
          </a:p>
          <a:p>
            <a:endParaRPr lang="en-US"/>
          </a:p>
          <a:p>
            <a:r>
              <a:rPr lang="en-US"/>
              <a:t>Inner coffin of Henutmehyt, around 1250 BC, Thebes in Egypt</a:t>
            </a:r>
          </a:p>
          <a:p>
            <a:r>
              <a:rPr lang="en-US"/>
              <a:t>Museum number:  EA 48001</a:t>
            </a:r>
          </a:p>
          <a:p>
            <a:r>
              <a:rPr lang="en-US"/>
              <a:t>http://www.britishmuseum.org/explore/highlights/highlight_objects/aes/i/inner_coffin_of_henutmehyt.aspx </a:t>
            </a:r>
          </a:p>
          <a:p>
            <a:pPr eaLnBrk="1" hangingPunct="1"/>
            <a:endParaRPr lang="en-GB"/>
          </a:p>
          <a:p>
            <a:endParaRPr lang="en-GB"/>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0C5B85-16E6-4982-9105-DED12338EBBE}" type="slidenum">
              <a:rPr lang="en-GB"/>
              <a:pPr eaLnBrk="1" hangingPunct="1"/>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28B9D0-4F48-4471-8030-66C8B05BCA7D}" type="slidenum">
              <a:rPr lang="en-GB"/>
              <a:pPr eaLnBrk="1" hangingPunct="1"/>
              <a:t>10</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AN36522001</a:t>
            </a:r>
            <a:endParaRPr lang="en-US"/>
          </a:p>
          <a:p>
            <a:endParaRPr lang="en-US"/>
          </a:p>
          <a:p>
            <a:r>
              <a:rPr lang="en-US"/>
              <a:t>Page from the Book of the Dead of Hunefer, around 1275 BC, Thebes in Egypt</a:t>
            </a:r>
          </a:p>
          <a:p>
            <a:r>
              <a:rPr lang="en-US"/>
              <a:t>Museum number: EA 9901 sheet 5</a:t>
            </a:r>
          </a:p>
          <a:p>
            <a:r>
              <a:rPr lang="en-US"/>
              <a:t>http://www.britishmuseum.org/explore/highlights/highlight_objects/aes/p/page_from_the_book_of_the_de-1.aspx</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Option1_Black_NoLogo">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4205288" y="1054405"/>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4" name="Content Placeholder 3"/>
          <p:cNvSpPr>
            <a:spLocks noGrp="1"/>
          </p:cNvSpPr>
          <p:nvPr>
            <p:ph sz="quarter" idx="18"/>
          </p:nvPr>
        </p:nvSpPr>
        <p:spPr>
          <a:xfrm>
            <a:off x="4205288" y="3122690"/>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232891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_Full_Bleed_Picture_Black_NoLogo">
    <p:spTree>
      <p:nvGrpSpPr>
        <p:cNvPr id="1" name=""/>
        <p:cNvGrpSpPr/>
        <p:nvPr/>
      </p:nvGrpSpPr>
      <p:grpSpPr>
        <a:xfrm>
          <a:off x="0" y="0"/>
          <a:ext cx="0" cy="0"/>
          <a:chOff x="0" y="0"/>
          <a:chExt cx="0" cy="0"/>
        </a:xfrm>
      </p:grpSpPr>
      <p:pic>
        <p:nvPicPr>
          <p:cNvPr id="2" name="Picture 1" descr="BMMasterBGOsiz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4" name="Picture Placeholder 2"/>
          <p:cNvSpPr>
            <a:spLocks noGrp="1"/>
          </p:cNvSpPr>
          <p:nvPr>
            <p:ph type="pic" idx="15"/>
          </p:nvPr>
        </p:nvSpPr>
        <p:spPr>
          <a:xfrm>
            <a:off x="0" y="0"/>
            <a:ext cx="9144000" cy="6858000"/>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Drag picture to placeholder or click icon to add</a:t>
            </a:r>
            <a:endParaRPr lang="en-US" dirty="0"/>
          </a:p>
        </p:txBody>
      </p:sp>
    </p:spTree>
    <p:extLst>
      <p:ext uri="{BB962C8B-B14F-4D97-AF65-F5344CB8AC3E}">
        <p14:creationId xmlns:p14="http://schemas.microsoft.com/office/powerpoint/2010/main" val="336350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2_PicsWithText_Black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1156089"/>
            <a:ext cx="1914265"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2" name="Picture Placeholder 2"/>
          <p:cNvSpPr>
            <a:spLocks noGrp="1"/>
          </p:cNvSpPr>
          <p:nvPr>
            <p:ph type="pic" idx="1"/>
          </p:nvPr>
        </p:nvSpPr>
        <p:spPr>
          <a:xfrm>
            <a:off x="1458913" y="1175395"/>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3" name="Picture Placeholder 2"/>
          <p:cNvSpPr>
            <a:spLocks noGrp="1"/>
          </p:cNvSpPr>
          <p:nvPr>
            <p:ph type="pic" idx="15"/>
          </p:nvPr>
        </p:nvSpPr>
        <p:spPr>
          <a:xfrm>
            <a:off x="4204795" y="1175395"/>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hasCustomPrompt="1"/>
          </p:nvPr>
        </p:nvSpPr>
        <p:spPr>
          <a:xfrm>
            <a:off x="1474760" y="3960176"/>
            <a:ext cx="2564652" cy="1970723"/>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 Click to edit Master text styles Click to edit Master text styles</a:t>
            </a:r>
          </a:p>
        </p:txBody>
      </p:sp>
      <p:sp>
        <p:nvSpPr>
          <p:cNvPr id="9" name="Content Placeholder 3"/>
          <p:cNvSpPr>
            <a:spLocks noGrp="1"/>
          </p:cNvSpPr>
          <p:nvPr>
            <p:ph sz="quarter" idx="17" hasCustomPrompt="1"/>
          </p:nvPr>
        </p:nvSpPr>
        <p:spPr>
          <a:xfrm>
            <a:off x="4208768" y="3951106"/>
            <a:ext cx="2561920" cy="1979794"/>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 Click to edit Master text styles Click to edit Master text styles</a:t>
            </a:r>
          </a:p>
        </p:txBody>
      </p:sp>
    </p:spTree>
    <p:extLst>
      <p:ext uri="{BB962C8B-B14F-4D97-AF65-F5344CB8AC3E}">
        <p14:creationId xmlns:p14="http://schemas.microsoft.com/office/powerpoint/2010/main" val="2829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4_Pics_no_text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1146953"/>
            <a:ext cx="1640675"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2" name="Picture Placeholder 2"/>
          <p:cNvSpPr>
            <a:spLocks noGrp="1"/>
          </p:cNvSpPr>
          <p:nvPr>
            <p:ph type="pic" idx="1"/>
          </p:nvPr>
        </p:nvSpPr>
        <p:spPr>
          <a:xfrm>
            <a:off x="1458913" y="1165226"/>
            <a:ext cx="2565400" cy="229746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3" name="Picture Placeholder 2"/>
          <p:cNvSpPr>
            <a:spLocks noGrp="1"/>
          </p:cNvSpPr>
          <p:nvPr>
            <p:ph type="pic" idx="15"/>
          </p:nvPr>
        </p:nvSpPr>
        <p:spPr>
          <a:xfrm>
            <a:off x="4204795" y="1165225"/>
            <a:ext cx="2565400" cy="230660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4" name="Picture Placeholder 2"/>
          <p:cNvSpPr>
            <a:spLocks noGrp="1"/>
          </p:cNvSpPr>
          <p:nvPr>
            <p:ph type="pic" idx="16"/>
          </p:nvPr>
        </p:nvSpPr>
        <p:spPr>
          <a:xfrm>
            <a:off x="4204795" y="3636282"/>
            <a:ext cx="2565400" cy="228407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5" name="Picture Placeholder 2"/>
          <p:cNvSpPr>
            <a:spLocks noGrp="1"/>
          </p:cNvSpPr>
          <p:nvPr>
            <p:ph type="pic" idx="17"/>
          </p:nvPr>
        </p:nvSpPr>
        <p:spPr>
          <a:xfrm>
            <a:off x="1458913" y="3618009"/>
            <a:ext cx="2565400" cy="230234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extLst>
      <p:ext uri="{BB962C8B-B14F-4D97-AF65-F5344CB8AC3E}">
        <p14:creationId xmlns:p14="http://schemas.microsoft.com/office/powerpoint/2010/main" val="407534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_Option1_White">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4" name="Content Placeholder 3"/>
          <p:cNvSpPr>
            <a:spLocks noGrp="1"/>
          </p:cNvSpPr>
          <p:nvPr>
            <p:ph sz="quarter" idx="18"/>
          </p:nvPr>
        </p:nvSpPr>
        <p:spPr>
          <a:xfrm>
            <a:off x="4205288" y="4100282"/>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2962869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_Option2_White">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55738" y="2162175"/>
            <a:ext cx="2565400" cy="413002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a:t>
            </a:r>
            <a:r>
              <a:rPr lang="en-GB"/>
              <a:t>Master title </a:t>
            </a:r>
            <a:r>
              <a:rPr lang="en-GB" dirty="0"/>
              <a:t>styles</a:t>
            </a:r>
          </a:p>
        </p:txBody>
      </p:sp>
      <p:sp>
        <p:nvSpPr>
          <p:cNvPr id="5" name="Content Placeholder 3"/>
          <p:cNvSpPr>
            <a:spLocks noGrp="1"/>
          </p:cNvSpPr>
          <p:nvPr>
            <p:ph sz="quarter" idx="18"/>
          </p:nvPr>
        </p:nvSpPr>
        <p:spPr>
          <a:xfrm>
            <a:off x="4205288" y="4100282"/>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13533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_Option3_White">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0" y="2162174"/>
            <a:ext cx="4021138" cy="469582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5" name="Content Placeholder 3"/>
          <p:cNvSpPr>
            <a:spLocks noGrp="1"/>
          </p:cNvSpPr>
          <p:nvPr>
            <p:ph sz="quarter" idx="18"/>
          </p:nvPr>
        </p:nvSpPr>
        <p:spPr>
          <a:xfrm>
            <a:off x="4205287" y="4100282"/>
            <a:ext cx="3471863"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343797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Heading_PlusPic_White">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55739" y="3124199"/>
            <a:ext cx="5327999" cy="316799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7" name="Content Placeholder 3"/>
          <p:cNvSpPr>
            <a:spLocks noGrp="1"/>
          </p:cNvSpPr>
          <p:nvPr>
            <p:ph sz="quarter" idx="17" hasCustomPrompt="1"/>
          </p:nvPr>
        </p:nvSpPr>
        <p:spPr>
          <a:xfrm>
            <a:off x="1465623" y="2068281"/>
            <a:ext cx="5297128"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Tree>
    <p:extLst>
      <p:ext uri="{BB962C8B-B14F-4D97-AF65-F5344CB8AC3E}">
        <p14:creationId xmlns:p14="http://schemas.microsoft.com/office/powerpoint/2010/main" val="79047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_Option1_White">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1472816" y="3031069"/>
            <a:ext cx="3469072"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
        <p:nvSpPr>
          <p:cNvPr id="7" name="Content Placeholder 3"/>
          <p:cNvSpPr>
            <a:spLocks noGrp="1"/>
          </p:cNvSpPr>
          <p:nvPr>
            <p:ph sz="quarter" idx="17" hasCustomPrompt="1"/>
          </p:nvPr>
        </p:nvSpPr>
        <p:spPr>
          <a:xfrm>
            <a:off x="1470025" y="2077352"/>
            <a:ext cx="7112000"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
        <p:nvSpPr>
          <p:cNvPr id="8" name="Content Placeholder 3"/>
          <p:cNvSpPr>
            <a:spLocks noGrp="1"/>
          </p:cNvSpPr>
          <p:nvPr>
            <p:ph sz="quarter" idx="18"/>
          </p:nvPr>
        </p:nvSpPr>
        <p:spPr>
          <a:xfrm>
            <a:off x="5128756" y="3031069"/>
            <a:ext cx="3461207"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Tree>
    <p:extLst>
      <p:ext uri="{BB962C8B-B14F-4D97-AF65-F5344CB8AC3E}">
        <p14:creationId xmlns:p14="http://schemas.microsoft.com/office/powerpoint/2010/main" val="469061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ext_Option2_Bullets_White">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1470024" y="2077352"/>
            <a:ext cx="6392863"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
        <p:nvSpPr>
          <p:cNvPr id="12" name="Content Placeholder 11"/>
          <p:cNvSpPr>
            <a:spLocks noGrp="1"/>
          </p:cNvSpPr>
          <p:nvPr>
            <p:ph sz="quarter" idx="18"/>
          </p:nvPr>
        </p:nvSpPr>
        <p:spPr>
          <a:xfrm>
            <a:off x="1455739" y="3147789"/>
            <a:ext cx="6400800" cy="2467428"/>
          </a:xfrm>
        </p:spPr>
        <p:txBody>
          <a:bodyPr lIns="0" tIns="0" rIns="0" bIns="0"/>
          <a:lstStyle>
            <a:lvl1pPr marL="342900" indent="-342900">
              <a:spcBef>
                <a:spcPts val="0"/>
              </a:spcBef>
              <a:buFont typeface="Wingdings" charset="2"/>
              <a:buChar char="§"/>
              <a:defRPr sz="1800" b="0" i="0"/>
            </a:lvl1pPr>
            <a:lvl2pPr marL="669600">
              <a:lnSpc>
                <a:spcPct val="150000"/>
              </a:lnSpc>
              <a:spcBef>
                <a:spcPts val="0"/>
              </a:spcBef>
              <a:defRPr sz="1500"/>
            </a:lvl2pPr>
            <a:lvl3pPr marL="928800">
              <a:lnSpc>
                <a:spcPct val="150000"/>
              </a:lnSpc>
              <a:spcBef>
                <a:spcPts val="0"/>
              </a:spcBef>
              <a:defRPr sz="1500"/>
            </a:lvl3pPr>
            <a:lvl4pPr marL="1170000" indent="-228600">
              <a:lnSpc>
                <a:spcPct val="150000"/>
              </a:lnSpc>
              <a:spcBef>
                <a:spcPts val="0"/>
              </a:spcBef>
              <a:buFont typeface="Courier New"/>
              <a:buChar char="o"/>
              <a:defRPr sz="1500"/>
            </a:lvl4pPr>
            <a:lvl5pPr marL="1411200">
              <a:lnSpc>
                <a:spcPct val="150000"/>
              </a:lnSpc>
              <a:spcBef>
                <a:spcPts val="0"/>
              </a:spcBef>
              <a:defRPr sz="15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512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ext_Option3withPic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25225"/>
            <a:ext cx="826946"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4220709" y="3124199"/>
            <a:ext cx="3424691" cy="3178176"/>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p:nvPr>
        </p:nvSpPr>
        <p:spPr>
          <a:xfrm>
            <a:off x="1455738" y="3067353"/>
            <a:ext cx="2565400"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
        <p:nvSpPr>
          <p:cNvPr id="7" name="Content Placeholder 3"/>
          <p:cNvSpPr>
            <a:spLocks noGrp="1"/>
          </p:cNvSpPr>
          <p:nvPr>
            <p:ph sz="quarter" idx="17" hasCustomPrompt="1"/>
          </p:nvPr>
        </p:nvSpPr>
        <p:spPr>
          <a:xfrm>
            <a:off x="1465623" y="2077352"/>
            <a:ext cx="6211528" cy="872067"/>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Tree>
    <p:extLst>
      <p:ext uri="{BB962C8B-B14F-4D97-AF65-F5344CB8AC3E}">
        <p14:creationId xmlns:p14="http://schemas.microsoft.com/office/powerpoint/2010/main" val="67973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_Option2_Black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74012" y="1175486"/>
            <a:ext cx="2565400" cy="4755413"/>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7" hasCustomPrompt="1"/>
          </p:nvPr>
        </p:nvSpPr>
        <p:spPr>
          <a:xfrm>
            <a:off x="4205288" y="1045309"/>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5" name="Content Placeholder 3"/>
          <p:cNvSpPr>
            <a:spLocks noGrp="1"/>
          </p:cNvSpPr>
          <p:nvPr>
            <p:ph sz="quarter" idx="18"/>
          </p:nvPr>
        </p:nvSpPr>
        <p:spPr>
          <a:xfrm>
            <a:off x="4205288" y="3113594"/>
            <a:ext cx="3471862" cy="2817306"/>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615095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ext_Option4withPic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16154"/>
            <a:ext cx="826946"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4204794" y="2186509"/>
            <a:ext cx="3466005" cy="41211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p:nvPr>
        </p:nvSpPr>
        <p:spPr>
          <a:xfrm>
            <a:off x="1465623" y="2130315"/>
            <a:ext cx="2564652" cy="4450776"/>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Tree>
    <p:extLst>
      <p:ext uri="{BB962C8B-B14F-4D97-AF65-F5344CB8AC3E}">
        <p14:creationId xmlns:p14="http://schemas.microsoft.com/office/powerpoint/2010/main" val="314896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LargePicWithCaption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2147854"/>
            <a:ext cx="826946" cy="1479506"/>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1464875" y="2186509"/>
            <a:ext cx="6215062" cy="41211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extLst>
      <p:ext uri="{BB962C8B-B14F-4D97-AF65-F5344CB8AC3E}">
        <p14:creationId xmlns:p14="http://schemas.microsoft.com/office/powerpoint/2010/main" val="1686703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_Full_Bleed_Picture_White">
    <p:spTree>
      <p:nvGrpSpPr>
        <p:cNvPr id="1" name=""/>
        <p:cNvGrpSpPr/>
        <p:nvPr/>
      </p:nvGrpSpPr>
      <p:grpSpPr>
        <a:xfrm>
          <a:off x="0" y="0"/>
          <a:ext cx="0" cy="0"/>
          <a:chOff x="0" y="0"/>
          <a:chExt cx="0" cy="0"/>
        </a:xfrm>
      </p:grpSpPr>
      <p:pic>
        <p:nvPicPr>
          <p:cNvPr id="5" name="Picture 4" descr="BMMasterBGOsizeWhiteNo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4" name="Picture Placeholder 2"/>
          <p:cNvSpPr>
            <a:spLocks noGrp="1"/>
          </p:cNvSpPr>
          <p:nvPr>
            <p:ph type="pic" idx="15"/>
          </p:nvPr>
        </p:nvSpPr>
        <p:spPr>
          <a:xfrm>
            <a:off x="0" y="1"/>
            <a:ext cx="9144000" cy="6858000"/>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Drag picture to placeholder or click icon to add</a:t>
            </a:r>
            <a:endParaRPr lang="en-US" dirty="0"/>
          </a:p>
        </p:txBody>
      </p:sp>
    </p:spTree>
    <p:extLst>
      <p:ext uri="{BB962C8B-B14F-4D97-AF65-F5344CB8AC3E}">
        <p14:creationId xmlns:p14="http://schemas.microsoft.com/office/powerpoint/2010/main" val="2456045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2PicsWithText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2167203"/>
            <a:ext cx="1914265"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2" name="Picture Placeholder 2"/>
          <p:cNvSpPr>
            <a:spLocks noGrp="1"/>
          </p:cNvSpPr>
          <p:nvPr>
            <p:ph type="pic" idx="1"/>
          </p:nvPr>
        </p:nvSpPr>
        <p:spPr>
          <a:xfrm>
            <a:off x="1458913" y="2186509"/>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3" name="Picture Placeholder 2"/>
          <p:cNvSpPr>
            <a:spLocks noGrp="1"/>
          </p:cNvSpPr>
          <p:nvPr>
            <p:ph type="pic" idx="15"/>
          </p:nvPr>
        </p:nvSpPr>
        <p:spPr>
          <a:xfrm>
            <a:off x="4204795" y="2186509"/>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hasCustomPrompt="1"/>
          </p:nvPr>
        </p:nvSpPr>
        <p:spPr>
          <a:xfrm>
            <a:off x="1465623" y="4971291"/>
            <a:ext cx="2564652" cy="159226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 Click to edit Master text styles Click to edit Master text styles</a:t>
            </a:r>
          </a:p>
        </p:txBody>
      </p:sp>
      <p:sp>
        <p:nvSpPr>
          <p:cNvPr id="9" name="Content Placeholder 3"/>
          <p:cNvSpPr>
            <a:spLocks noGrp="1"/>
          </p:cNvSpPr>
          <p:nvPr>
            <p:ph sz="quarter" idx="17" hasCustomPrompt="1"/>
          </p:nvPr>
        </p:nvSpPr>
        <p:spPr>
          <a:xfrm>
            <a:off x="4208768" y="4962220"/>
            <a:ext cx="2561920" cy="159226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 Click to edit Master text styles Click to edit Master text styles</a:t>
            </a:r>
          </a:p>
        </p:txBody>
      </p:sp>
    </p:spTree>
    <p:extLst>
      <p:ext uri="{BB962C8B-B14F-4D97-AF65-F5344CB8AC3E}">
        <p14:creationId xmlns:p14="http://schemas.microsoft.com/office/powerpoint/2010/main" val="3545740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4_Pics_no_text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2149061"/>
            <a:ext cx="1640675"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2" name="Picture Placeholder 2"/>
          <p:cNvSpPr>
            <a:spLocks noGrp="1"/>
          </p:cNvSpPr>
          <p:nvPr>
            <p:ph type="pic" idx="1"/>
          </p:nvPr>
        </p:nvSpPr>
        <p:spPr>
          <a:xfrm>
            <a:off x="1458913" y="2186509"/>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3" name="Picture Placeholder 2"/>
          <p:cNvSpPr>
            <a:spLocks noGrp="1"/>
          </p:cNvSpPr>
          <p:nvPr>
            <p:ph type="pic" idx="15"/>
          </p:nvPr>
        </p:nvSpPr>
        <p:spPr>
          <a:xfrm>
            <a:off x="4204795" y="2186509"/>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4" name="Picture Placeholder 2"/>
          <p:cNvSpPr>
            <a:spLocks noGrp="1"/>
          </p:cNvSpPr>
          <p:nvPr>
            <p:ph type="pic" idx="16"/>
          </p:nvPr>
        </p:nvSpPr>
        <p:spPr>
          <a:xfrm>
            <a:off x="4204795" y="4126477"/>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5" name="Picture Placeholder 2"/>
          <p:cNvSpPr>
            <a:spLocks noGrp="1"/>
          </p:cNvSpPr>
          <p:nvPr>
            <p:ph type="pic" idx="17"/>
          </p:nvPr>
        </p:nvSpPr>
        <p:spPr>
          <a:xfrm>
            <a:off x="1458913" y="4126477"/>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extLst>
      <p:ext uri="{BB962C8B-B14F-4D97-AF65-F5344CB8AC3E}">
        <p14:creationId xmlns:p14="http://schemas.microsoft.com/office/powerpoint/2010/main" val="3414021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3D05594-E672-47E0-A0BC-FA213D2D63FA}" type="slidenum">
              <a:rPr lang="en-GB"/>
              <a:pPr/>
              <a:t>‹#›</a:t>
            </a:fld>
            <a:endParaRPr lang="en-GB"/>
          </a:p>
        </p:txBody>
      </p:sp>
    </p:spTree>
    <p:extLst>
      <p:ext uri="{BB962C8B-B14F-4D97-AF65-F5344CB8AC3E}">
        <p14:creationId xmlns:p14="http://schemas.microsoft.com/office/powerpoint/2010/main" val="1259589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8189907-F397-49CB-ADA9-B8A8EBE38B25}" type="slidenum">
              <a:rPr lang="en-GB"/>
              <a:pPr/>
              <a:t>‹#›</a:t>
            </a:fld>
            <a:endParaRPr lang="en-GB"/>
          </a:p>
        </p:txBody>
      </p:sp>
    </p:spTree>
    <p:extLst>
      <p:ext uri="{BB962C8B-B14F-4D97-AF65-F5344CB8AC3E}">
        <p14:creationId xmlns:p14="http://schemas.microsoft.com/office/powerpoint/2010/main" val="1626313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_Option1_White_NoLogo">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4205288" y="1045266"/>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4" name="Content Placeholder 3"/>
          <p:cNvSpPr>
            <a:spLocks noGrp="1"/>
          </p:cNvSpPr>
          <p:nvPr>
            <p:ph sz="quarter" idx="18"/>
          </p:nvPr>
        </p:nvSpPr>
        <p:spPr>
          <a:xfrm>
            <a:off x="4205288" y="3113551"/>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3256908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_Option2_White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55738" y="1165224"/>
            <a:ext cx="2565400" cy="47656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7" hasCustomPrompt="1"/>
          </p:nvPr>
        </p:nvSpPr>
        <p:spPr>
          <a:xfrm>
            <a:off x="4205288" y="103504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a:t>
            </a:r>
            <a:r>
              <a:rPr lang="en-GB"/>
              <a:t>Master title </a:t>
            </a:r>
            <a:r>
              <a:rPr lang="en-GB" dirty="0"/>
              <a:t>styles</a:t>
            </a:r>
          </a:p>
        </p:txBody>
      </p:sp>
      <p:sp>
        <p:nvSpPr>
          <p:cNvPr id="5" name="Content Placeholder 3"/>
          <p:cNvSpPr>
            <a:spLocks noGrp="1"/>
          </p:cNvSpPr>
          <p:nvPr>
            <p:ph sz="quarter" idx="18"/>
          </p:nvPr>
        </p:nvSpPr>
        <p:spPr>
          <a:xfrm>
            <a:off x="4205288" y="3103332"/>
            <a:ext cx="3471862" cy="2827568"/>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4199572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_Option3_White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0" y="1166308"/>
            <a:ext cx="4021138" cy="514241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7" hasCustomPrompt="1"/>
          </p:nvPr>
        </p:nvSpPr>
        <p:spPr>
          <a:xfrm>
            <a:off x="4205288" y="1036131"/>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5" name="Content Placeholder 3"/>
          <p:cNvSpPr>
            <a:spLocks noGrp="1"/>
          </p:cNvSpPr>
          <p:nvPr>
            <p:ph sz="quarter" idx="18"/>
          </p:nvPr>
        </p:nvSpPr>
        <p:spPr>
          <a:xfrm>
            <a:off x="4205287" y="3104416"/>
            <a:ext cx="3471863" cy="320430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220224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_Option3_Black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0" y="1165225"/>
            <a:ext cx="4021138" cy="47656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7" hasCustomPrompt="1"/>
          </p:nvPr>
        </p:nvSpPr>
        <p:spPr>
          <a:xfrm>
            <a:off x="4205288" y="1035048"/>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5" name="Content Placeholder 3"/>
          <p:cNvSpPr>
            <a:spLocks noGrp="1"/>
          </p:cNvSpPr>
          <p:nvPr>
            <p:ph sz="quarter" idx="18"/>
          </p:nvPr>
        </p:nvSpPr>
        <p:spPr>
          <a:xfrm>
            <a:off x="4205287" y="3103333"/>
            <a:ext cx="3471863" cy="28275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3933835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Heading_PlusPic_White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55739" y="2175462"/>
            <a:ext cx="5327999" cy="375543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7" name="Content Placeholder 3"/>
          <p:cNvSpPr>
            <a:spLocks noGrp="1"/>
          </p:cNvSpPr>
          <p:nvPr>
            <p:ph sz="quarter" idx="17" hasCustomPrompt="1"/>
          </p:nvPr>
        </p:nvSpPr>
        <p:spPr>
          <a:xfrm>
            <a:off x="1465623" y="1073865"/>
            <a:ext cx="5297128"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Tree>
    <p:extLst>
      <p:ext uri="{BB962C8B-B14F-4D97-AF65-F5344CB8AC3E}">
        <p14:creationId xmlns:p14="http://schemas.microsoft.com/office/powerpoint/2010/main" val="3611588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ext_Option1_White_NoLogo">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1472816" y="2162175"/>
            <a:ext cx="3469072" cy="3768725"/>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
        <p:nvSpPr>
          <p:cNvPr id="7" name="Content Placeholder 3"/>
          <p:cNvSpPr>
            <a:spLocks noGrp="1"/>
          </p:cNvSpPr>
          <p:nvPr>
            <p:ph sz="quarter" idx="17" hasCustomPrompt="1"/>
          </p:nvPr>
        </p:nvSpPr>
        <p:spPr>
          <a:xfrm>
            <a:off x="1470025" y="1073865"/>
            <a:ext cx="7112000"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
        <p:nvSpPr>
          <p:cNvPr id="8" name="Content Placeholder 3"/>
          <p:cNvSpPr>
            <a:spLocks noGrp="1"/>
          </p:cNvSpPr>
          <p:nvPr>
            <p:ph sz="quarter" idx="18"/>
          </p:nvPr>
        </p:nvSpPr>
        <p:spPr>
          <a:xfrm>
            <a:off x="5128756" y="2162175"/>
            <a:ext cx="3461207" cy="3768725"/>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Tree>
    <p:extLst>
      <p:ext uri="{BB962C8B-B14F-4D97-AF65-F5344CB8AC3E}">
        <p14:creationId xmlns:p14="http://schemas.microsoft.com/office/powerpoint/2010/main" val="1903868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ext_Option2_Bullets_White_NoLogo">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1470025" y="1073466"/>
            <a:ext cx="6207126"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
        <p:nvSpPr>
          <p:cNvPr id="12" name="Content Placeholder 11"/>
          <p:cNvSpPr>
            <a:spLocks noGrp="1"/>
          </p:cNvSpPr>
          <p:nvPr>
            <p:ph sz="quarter" idx="18"/>
          </p:nvPr>
        </p:nvSpPr>
        <p:spPr>
          <a:xfrm>
            <a:off x="1470025" y="2107358"/>
            <a:ext cx="6207125" cy="3823541"/>
          </a:xfrm>
        </p:spPr>
        <p:txBody>
          <a:bodyPr lIns="0" tIns="0" rIns="0" bIns="0"/>
          <a:lstStyle>
            <a:lvl1pPr marL="342900" indent="-342900">
              <a:spcBef>
                <a:spcPts val="0"/>
              </a:spcBef>
              <a:buFont typeface="Wingdings" charset="2"/>
              <a:buChar char="§"/>
              <a:defRPr sz="1800" b="0" i="0"/>
            </a:lvl1pPr>
            <a:lvl2pPr marL="669600">
              <a:lnSpc>
                <a:spcPct val="150000"/>
              </a:lnSpc>
              <a:spcBef>
                <a:spcPts val="0"/>
              </a:spcBef>
              <a:defRPr sz="1500"/>
            </a:lvl2pPr>
            <a:lvl3pPr marL="928800">
              <a:lnSpc>
                <a:spcPct val="150000"/>
              </a:lnSpc>
              <a:spcBef>
                <a:spcPts val="0"/>
              </a:spcBef>
              <a:defRPr sz="1500"/>
            </a:lvl3pPr>
            <a:lvl4pPr marL="1170000" indent="-228600">
              <a:lnSpc>
                <a:spcPct val="150000"/>
              </a:lnSpc>
              <a:spcBef>
                <a:spcPts val="0"/>
              </a:spcBef>
              <a:buFont typeface="Courier New"/>
              <a:buChar char="o"/>
              <a:defRPr sz="1500"/>
            </a:lvl4pPr>
            <a:lvl5pPr marL="1411200">
              <a:lnSpc>
                <a:spcPct val="150000"/>
              </a:lnSpc>
              <a:spcBef>
                <a:spcPts val="0"/>
              </a:spcBef>
              <a:defRPr sz="15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75146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ext_Option3withPic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25225"/>
            <a:ext cx="826946"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4220709" y="2175527"/>
            <a:ext cx="3424691" cy="41331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p:nvPr>
        </p:nvSpPr>
        <p:spPr>
          <a:xfrm>
            <a:off x="1455738" y="2109545"/>
            <a:ext cx="2565400" cy="419918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
        <p:nvSpPr>
          <p:cNvPr id="7" name="Content Placeholder 3"/>
          <p:cNvSpPr>
            <a:spLocks noGrp="1"/>
          </p:cNvSpPr>
          <p:nvPr>
            <p:ph sz="quarter" idx="17" hasCustomPrompt="1"/>
          </p:nvPr>
        </p:nvSpPr>
        <p:spPr>
          <a:xfrm>
            <a:off x="1465623" y="1073865"/>
            <a:ext cx="6211528" cy="872067"/>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Tree>
    <p:extLst>
      <p:ext uri="{BB962C8B-B14F-4D97-AF65-F5344CB8AC3E}">
        <p14:creationId xmlns:p14="http://schemas.microsoft.com/office/powerpoint/2010/main" val="410303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ext_Option4withPic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16154"/>
            <a:ext cx="826946"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4204794" y="1174361"/>
            <a:ext cx="3466005" cy="513436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p:nvPr>
        </p:nvSpPr>
        <p:spPr>
          <a:xfrm>
            <a:off x="1465623" y="1118167"/>
            <a:ext cx="2564652" cy="5190558"/>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Tree>
    <p:extLst>
      <p:ext uri="{BB962C8B-B14F-4D97-AF65-F5344CB8AC3E}">
        <p14:creationId xmlns:p14="http://schemas.microsoft.com/office/powerpoint/2010/main" val="3050671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LargePicWithCaption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1128681"/>
            <a:ext cx="826946" cy="1479506"/>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1464875" y="1167336"/>
            <a:ext cx="6215062" cy="476356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extLst>
      <p:ext uri="{BB962C8B-B14F-4D97-AF65-F5344CB8AC3E}">
        <p14:creationId xmlns:p14="http://schemas.microsoft.com/office/powerpoint/2010/main" val="3851527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_Full_Bleed_Picture_White_NoLogo">
    <p:spTree>
      <p:nvGrpSpPr>
        <p:cNvPr id="1" name=""/>
        <p:cNvGrpSpPr/>
        <p:nvPr/>
      </p:nvGrpSpPr>
      <p:grpSpPr>
        <a:xfrm>
          <a:off x="0" y="0"/>
          <a:ext cx="0" cy="0"/>
          <a:chOff x="0" y="0"/>
          <a:chExt cx="0" cy="0"/>
        </a:xfrm>
      </p:grpSpPr>
      <p:pic>
        <p:nvPicPr>
          <p:cNvPr id="5" name="Picture 4" descr="BMMasterBGOsizeWhiteNo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4" name="Picture Placeholder 2"/>
          <p:cNvSpPr>
            <a:spLocks noGrp="1"/>
          </p:cNvSpPr>
          <p:nvPr>
            <p:ph type="pic" idx="15"/>
          </p:nvPr>
        </p:nvSpPr>
        <p:spPr>
          <a:xfrm>
            <a:off x="0" y="1"/>
            <a:ext cx="9144000" cy="6858000"/>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Drag picture to placeholder or click icon to add</a:t>
            </a:r>
            <a:endParaRPr lang="en-US" dirty="0"/>
          </a:p>
        </p:txBody>
      </p:sp>
    </p:spTree>
    <p:extLst>
      <p:ext uri="{BB962C8B-B14F-4D97-AF65-F5344CB8AC3E}">
        <p14:creationId xmlns:p14="http://schemas.microsoft.com/office/powerpoint/2010/main" val="3210343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2PicsWithText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1145919"/>
            <a:ext cx="1914265"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2" name="Picture Placeholder 2"/>
          <p:cNvSpPr>
            <a:spLocks noGrp="1"/>
          </p:cNvSpPr>
          <p:nvPr>
            <p:ph type="pic" idx="1"/>
          </p:nvPr>
        </p:nvSpPr>
        <p:spPr>
          <a:xfrm>
            <a:off x="1458913" y="1165225"/>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3" name="Picture Placeholder 2"/>
          <p:cNvSpPr>
            <a:spLocks noGrp="1"/>
          </p:cNvSpPr>
          <p:nvPr>
            <p:ph type="pic" idx="15"/>
          </p:nvPr>
        </p:nvSpPr>
        <p:spPr>
          <a:xfrm>
            <a:off x="4204795" y="1165225"/>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hasCustomPrompt="1"/>
          </p:nvPr>
        </p:nvSpPr>
        <p:spPr>
          <a:xfrm>
            <a:off x="1465623" y="3950006"/>
            <a:ext cx="2564652" cy="1980893"/>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 Click to edit Master text styles Click to edit Master text styles</a:t>
            </a:r>
          </a:p>
        </p:txBody>
      </p:sp>
      <p:sp>
        <p:nvSpPr>
          <p:cNvPr id="9" name="Content Placeholder 3"/>
          <p:cNvSpPr>
            <a:spLocks noGrp="1"/>
          </p:cNvSpPr>
          <p:nvPr>
            <p:ph sz="quarter" idx="17" hasCustomPrompt="1"/>
          </p:nvPr>
        </p:nvSpPr>
        <p:spPr>
          <a:xfrm>
            <a:off x="4208768" y="3940936"/>
            <a:ext cx="2561920" cy="1989964"/>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 Click to edit Master text styles Click to edit Master text styles</a:t>
            </a:r>
          </a:p>
        </p:txBody>
      </p:sp>
    </p:spTree>
    <p:extLst>
      <p:ext uri="{BB962C8B-B14F-4D97-AF65-F5344CB8AC3E}">
        <p14:creationId xmlns:p14="http://schemas.microsoft.com/office/powerpoint/2010/main" val="3474146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4_Pics_no_text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1144057"/>
            <a:ext cx="1640675"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2" name="Picture Placeholder 2"/>
          <p:cNvSpPr>
            <a:spLocks noGrp="1"/>
          </p:cNvSpPr>
          <p:nvPr>
            <p:ph type="pic" idx="1"/>
          </p:nvPr>
        </p:nvSpPr>
        <p:spPr>
          <a:xfrm>
            <a:off x="1458913" y="1181505"/>
            <a:ext cx="2565400" cy="22994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3" name="Picture Placeholder 2"/>
          <p:cNvSpPr>
            <a:spLocks noGrp="1"/>
          </p:cNvSpPr>
          <p:nvPr>
            <p:ph type="pic" idx="15"/>
          </p:nvPr>
        </p:nvSpPr>
        <p:spPr>
          <a:xfrm>
            <a:off x="4204795" y="1181505"/>
            <a:ext cx="2565400" cy="22994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4" name="Picture Placeholder 2"/>
          <p:cNvSpPr>
            <a:spLocks noGrp="1"/>
          </p:cNvSpPr>
          <p:nvPr>
            <p:ph type="pic" idx="16"/>
          </p:nvPr>
        </p:nvSpPr>
        <p:spPr>
          <a:xfrm>
            <a:off x="4204795" y="3645419"/>
            <a:ext cx="2565400" cy="227493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5" name="Picture Placeholder 2"/>
          <p:cNvSpPr>
            <a:spLocks noGrp="1"/>
          </p:cNvSpPr>
          <p:nvPr>
            <p:ph type="pic" idx="17"/>
          </p:nvPr>
        </p:nvSpPr>
        <p:spPr>
          <a:xfrm>
            <a:off x="1458913" y="3636283"/>
            <a:ext cx="2565400" cy="228407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extLst>
      <p:ext uri="{BB962C8B-B14F-4D97-AF65-F5344CB8AC3E}">
        <p14:creationId xmlns:p14="http://schemas.microsoft.com/office/powerpoint/2010/main" val="3217157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C61D1A-3A8B-40B7-83BF-452B0A0DF57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8607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ing_PlusPic_Black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74013" y="2175462"/>
            <a:ext cx="5291999" cy="375543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7" name="Content Placeholder 3"/>
          <p:cNvSpPr>
            <a:spLocks noGrp="1"/>
          </p:cNvSpPr>
          <p:nvPr>
            <p:ph sz="quarter" idx="17" hasCustomPrompt="1"/>
          </p:nvPr>
        </p:nvSpPr>
        <p:spPr>
          <a:xfrm>
            <a:off x="1474759" y="1083001"/>
            <a:ext cx="5287991"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Tree>
    <p:extLst>
      <p:ext uri="{BB962C8B-B14F-4D97-AF65-F5344CB8AC3E}">
        <p14:creationId xmlns:p14="http://schemas.microsoft.com/office/powerpoint/2010/main" val="769282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088B97-7E54-4EB9-ADFA-D14A5E1B89B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28424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A41608-7C31-4360-AC07-BDD4C08009E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24564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F4F5665-D299-45FE-BDAF-23C9CCE7C30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66857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E663118-7F26-45D9-B437-30DBBE81EBE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6739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299B3E-7866-428C-9239-75E97A26021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85973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BD983D3-23A6-4B63-B32F-2E04185D43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6699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766C5D9-F12D-4355-9C7F-73F37338BBF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96912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725BA89-D00D-4779-AB42-6D8E38C8497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62362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83ACB2-0105-48F9-852A-AEF9C1CE8AC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9685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D0F4A4-D455-4B3F-8685-158AEC18D94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7430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xt_Option1_Black_NoLogo">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1472816" y="2173758"/>
            <a:ext cx="3469072" cy="375714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
        <p:nvSpPr>
          <p:cNvPr id="7" name="Content Placeholder 3"/>
          <p:cNvSpPr>
            <a:spLocks noGrp="1"/>
          </p:cNvSpPr>
          <p:nvPr>
            <p:ph sz="quarter" idx="17" hasCustomPrompt="1"/>
          </p:nvPr>
        </p:nvSpPr>
        <p:spPr>
          <a:xfrm>
            <a:off x="1474760" y="1083001"/>
            <a:ext cx="6194454"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
        <p:nvSpPr>
          <p:cNvPr id="8" name="Content Placeholder 3"/>
          <p:cNvSpPr>
            <a:spLocks noGrp="1"/>
          </p:cNvSpPr>
          <p:nvPr>
            <p:ph sz="quarter" idx="18"/>
          </p:nvPr>
        </p:nvSpPr>
        <p:spPr>
          <a:xfrm>
            <a:off x="5128756" y="2173758"/>
            <a:ext cx="3461207" cy="375714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Tree>
    <p:extLst>
      <p:ext uri="{BB962C8B-B14F-4D97-AF65-F5344CB8AC3E}">
        <p14:creationId xmlns:p14="http://schemas.microsoft.com/office/powerpoint/2010/main" val="189654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F228A54-1288-44BF-AD70-AC7985BE158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1430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xt_Option2_Bullets_Black_NoLogo">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1474760" y="1083001"/>
            <a:ext cx="6194454"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
        <p:nvSpPr>
          <p:cNvPr id="12" name="Content Placeholder 11"/>
          <p:cNvSpPr>
            <a:spLocks noGrp="1"/>
          </p:cNvSpPr>
          <p:nvPr>
            <p:ph sz="quarter" idx="18"/>
          </p:nvPr>
        </p:nvSpPr>
        <p:spPr>
          <a:xfrm>
            <a:off x="1476016" y="2116494"/>
            <a:ext cx="6191997" cy="3814405"/>
          </a:xfrm>
        </p:spPr>
        <p:txBody>
          <a:bodyPr lIns="0" tIns="0" rIns="0" bIns="0"/>
          <a:lstStyle>
            <a:lvl1pPr marL="342900" indent="-342900">
              <a:spcBef>
                <a:spcPts val="0"/>
              </a:spcBef>
              <a:buFont typeface="Wingdings" charset="2"/>
              <a:buChar char="§"/>
              <a:defRPr sz="1800" b="0" i="0"/>
            </a:lvl1pPr>
            <a:lvl2pPr marL="669600">
              <a:lnSpc>
                <a:spcPct val="150000"/>
              </a:lnSpc>
              <a:spcBef>
                <a:spcPts val="0"/>
              </a:spcBef>
              <a:defRPr sz="1500"/>
            </a:lvl2pPr>
            <a:lvl3pPr marL="928800">
              <a:lnSpc>
                <a:spcPct val="150000"/>
              </a:lnSpc>
              <a:spcBef>
                <a:spcPts val="0"/>
              </a:spcBef>
              <a:defRPr sz="1500"/>
            </a:lvl3pPr>
            <a:lvl4pPr marL="1170000" indent="-228600">
              <a:lnSpc>
                <a:spcPct val="150000"/>
              </a:lnSpc>
              <a:spcBef>
                <a:spcPts val="0"/>
              </a:spcBef>
              <a:buFont typeface="Courier New"/>
              <a:buChar char="o"/>
              <a:defRPr sz="1500"/>
            </a:lvl4pPr>
            <a:lvl5pPr marL="1411200">
              <a:lnSpc>
                <a:spcPct val="150000"/>
              </a:lnSpc>
              <a:spcBef>
                <a:spcPts val="0"/>
              </a:spcBef>
              <a:defRPr sz="15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9115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ext_Option3withPic_Black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25225"/>
            <a:ext cx="826946"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4220709" y="2184663"/>
            <a:ext cx="3455999" cy="412406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p:nvPr>
        </p:nvSpPr>
        <p:spPr>
          <a:xfrm>
            <a:off x="1474012" y="2127818"/>
            <a:ext cx="2565400" cy="418090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
        <p:nvSpPr>
          <p:cNvPr id="7" name="Content Placeholder 3"/>
          <p:cNvSpPr>
            <a:spLocks noGrp="1"/>
          </p:cNvSpPr>
          <p:nvPr>
            <p:ph sz="quarter" idx="17" hasCustomPrompt="1"/>
          </p:nvPr>
        </p:nvSpPr>
        <p:spPr>
          <a:xfrm>
            <a:off x="1474760" y="1073865"/>
            <a:ext cx="6194454" cy="872067"/>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Tree>
    <p:extLst>
      <p:ext uri="{BB962C8B-B14F-4D97-AF65-F5344CB8AC3E}">
        <p14:creationId xmlns:p14="http://schemas.microsoft.com/office/powerpoint/2010/main" val="169947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xt_Option4withPic_Black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16154"/>
            <a:ext cx="826946"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4204794" y="1175739"/>
            <a:ext cx="3466005" cy="5132986"/>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p:nvPr>
        </p:nvSpPr>
        <p:spPr>
          <a:xfrm>
            <a:off x="1474760" y="1119545"/>
            <a:ext cx="2564652" cy="518918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Tree>
    <p:extLst>
      <p:ext uri="{BB962C8B-B14F-4D97-AF65-F5344CB8AC3E}">
        <p14:creationId xmlns:p14="http://schemas.microsoft.com/office/powerpoint/2010/main" val="137024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LargePicWithCaption_Black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1137817"/>
            <a:ext cx="826946" cy="1479506"/>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1474012" y="1176472"/>
            <a:ext cx="6215062" cy="475442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extLst>
      <p:ext uri="{BB962C8B-B14F-4D97-AF65-F5344CB8AC3E}">
        <p14:creationId xmlns:p14="http://schemas.microsoft.com/office/powerpoint/2010/main" val="208747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541338" y="2951843"/>
            <a:ext cx="8229600" cy="243658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6BFECD78-3C8E-49F2-8FAB-59489D168ABB}" type="datetimeFigureOut">
              <a:rPr lang="en-US" smtClean="0"/>
              <a:pPr/>
              <a:t>10/31/2019</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0FB56013-B943-42BA-886F-6F9D4EB85E9D}" type="slidenum">
              <a:rPr lang="en-US" smtClean="0"/>
              <a:pPr/>
              <a:t>‹#›</a:t>
            </a:fld>
            <a:endParaRPr lang="en-US" dirty="0"/>
          </a:p>
        </p:txBody>
      </p:sp>
      <p:sp>
        <p:nvSpPr>
          <p:cNvPr id="12" name="Title Placeholder 1"/>
          <p:cNvSpPr>
            <a:spLocks noGrp="1"/>
          </p:cNvSpPr>
          <p:nvPr>
            <p:ph type="title"/>
          </p:nvPr>
        </p:nvSpPr>
        <p:spPr>
          <a:xfrm>
            <a:off x="541338" y="179541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0039480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defTabSz="457200" rtl="0" eaLnBrk="1" latinLnBrk="0" hangingPunct="1">
        <a:spcBef>
          <a:spcPct val="0"/>
        </a:spcBef>
        <a:buNone/>
        <a:defRPr sz="44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Picture 7" descr="BMMasterBGOsizeWhite.jpg"/>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2" name="Title Placeholder 1"/>
          <p:cNvSpPr>
            <a:spLocks noGrp="1"/>
          </p:cNvSpPr>
          <p:nvPr>
            <p:ph type="title"/>
          </p:nvPr>
        </p:nvSpPr>
        <p:spPr>
          <a:xfrm>
            <a:off x="541338" y="1772112"/>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48129" y="3073138"/>
            <a:ext cx="8229600" cy="241504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B2BA0FE-C67D-B749-84E8-C37D858D1263}" type="datetimeFigureOut">
              <a:rPr lang="en-US" smtClean="0"/>
              <a:pPr/>
              <a:t>10/31/2019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7DDE5CC9-A5EE-E447-9C0C-2CA82D4B4F15}" type="slidenum">
              <a:rPr lang="en-US" smtClean="0"/>
              <a:pPr/>
              <a:t>‹#›</a:t>
            </a:fld>
            <a:endParaRPr lang="en-US" dirty="0"/>
          </a:p>
        </p:txBody>
      </p:sp>
    </p:spTree>
    <p:extLst>
      <p:ext uri="{BB962C8B-B14F-4D97-AF65-F5344CB8AC3E}">
        <p14:creationId xmlns:p14="http://schemas.microsoft.com/office/powerpoint/2010/main" val="2728378199"/>
      </p:ext>
    </p:extLst>
  </p:cSld>
  <p:clrMap bg1="lt1" tx1="dk1" bg2="lt2" tx2="dk2" accent1="accent1" accent2="accent2" accent3="accent3" accent4="accent4" accent5="accent5" accent6="accent6" hlink="hlink" folHlink="folHlink"/>
  <p:sldLayoutIdLst>
    <p:sldLayoutId id="2147483692" r:id="rId1"/>
    <p:sldLayoutId id="2147483688" r:id="rId2"/>
    <p:sldLayoutId id="2147483689" r:id="rId3"/>
    <p:sldLayoutId id="2147483693" r:id="rId4"/>
    <p:sldLayoutId id="2147483690" r:id="rId5"/>
    <p:sldLayoutId id="2147483694" r:id="rId6"/>
    <p:sldLayoutId id="2147483695" r:id="rId7"/>
    <p:sldLayoutId id="2147483696" r:id="rId8"/>
    <p:sldLayoutId id="2147483697" r:id="rId9"/>
    <p:sldLayoutId id="2147483698" r:id="rId10"/>
    <p:sldLayoutId id="2147483699" r:id="rId11"/>
    <p:sldLayoutId id="2147483700" r:id="rId12"/>
    <p:sldLayoutId id="2147483796" r:id="rId13"/>
    <p:sldLayoutId id="2147483797" r:id="rId14"/>
  </p:sldLayoutIdLst>
  <p:txStyles>
    <p:titleStyle>
      <a:lvl1pPr algn="ctr" defTabSz="457200" rtl="0" eaLnBrk="1" latinLnBrk="0" hangingPunct="1">
        <a:spcBef>
          <a:spcPct val="0"/>
        </a:spcBef>
        <a:buNone/>
        <a:defRPr sz="4400" b="1" i="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41338" y="1772112"/>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9" name="Text Placeholder 2"/>
          <p:cNvSpPr>
            <a:spLocks noGrp="1"/>
          </p:cNvSpPr>
          <p:nvPr>
            <p:ph type="body" idx="1"/>
          </p:nvPr>
        </p:nvSpPr>
        <p:spPr>
          <a:xfrm>
            <a:off x="448129" y="3073138"/>
            <a:ext cx="8229600" cy="241504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B2BA0FE-C67D-B749-84E8-C37D858D1263}" type="datetimeFigureOut">
              <a:rPr lang="en-US" smtClean="0"/>
              <a:pPr/>
              <a:t>10/31/2019</a:t>
            </a:fld>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7DDE5CC9-A5EE-E447-9C0C-2CA82D4B4F15}" type="slidenum">
              <a:rPr lang="en-US" smtClean="0"/>
              <a:pPr/>
              <a:t>‹#›</a:t>
            </a:fld>
            <a:endParaRPr lang="en-US" dirty="0"/>
          </a:p>
        </p:txBody>
      </p:sp>
    </p:spTree>
    <p:extLst>
      <p:ext uri="{BB962C8B-B14F-4D97-AF65-F5344CB8AC3E}">
        <p14:creationId xmlns:p14="http://schemas.microsoft.com/office/powerpoint/2010/main" val="27669280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2B50BEB-BAB4-43EF-BC5F-0276B01FA43C}" type="slidenum">
              <a:rPr lang="en-GB" smtClean="0">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71593325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hyperlink" Target="http://www.britishmuseum.org/"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17"/>
          </p:nvPr>
        </p:nvSpPr>
        <p:spPr>
          <a:xfrm>
            <a:off x="5142840" y="1985699"/>
            <a:ext cx="3700217" cy="2004789"/>
          </a:xfrm>
        </p:spPr>
        <p:txBody>
          <a:bodyPr/>
          <a:lstStyle/>
          <a:p>
            <a:pPr fontAlgn="base">
              <a:spcBef>
                <a:spcPct val="0"/>
              </a:spcBef>
              <a:spcAft>
                <a:spcPct val="0"/>
              </a:spcAft>
              <a:buFont typeface="Arial" charset="0"/>
              <a:buNone/>
            </a:pPr>
            <a:r>
              <a:rPr lang="en-GB" dirty="0"/>
              <a:t>How were mummies made?</a:t>
            </a:r>
            <a:endParaRPr lang="en-GB" sz="2800" dirty="0"/>
          </a:p>
        </p:txBody>
      </p:sp>
      <p:sp>
        <p:nvSpPr>
          <p:cNvPr id="9" name="Content Placeholder 6"/>
          <p:cNvSpPr>
            <a:spLocks noGrp="1"/>
          </p:cNvSpPr>
          <p:nvPr>
            <p:ph sz="quarter" idx="18"/>
          </p:nvPr>
        </p:nvSpPr>
        <p:spPr>
          <a:xfrm>
            <a:off x="5179613" y="4496838"/>
            <a:ext cx="3471862" cy="2005012"/>
          </a:xfrm>
        </p:spPr>
        <p:txBody>
          <a:bodyPr/>
          <a:lstStyle/>
          <a:p>
            <a:pPr fontAlgn="base">
              <a:spcBef>
                <a:spcPct val="0"/>
              </a:spcBef>
              <a:spcAft>
                <a:spcPct val="0"/>
              </a:spcAft>
              <a:buFont typeface="Arial" charset="0"/>
              <a:buNone/>
            </a:pPr>
            <a:r>
              <a:rPr lang="en-GB" dirty="0"/>
              <a:t>Mini-lesson for schools</a:t>
            </a:r>
          </a:p>
        </p:txBody>
      </p:sp>
      <p:pic>
        <p:nvPicPr>
          <p:cNvPr id="5" name="Picture 5" descr="Inner coffin of Henutmehy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9870" t="6364" r="31548"/>
          <a:stretch/>
        </p:blipFill>
        <p:spPr bwMode="auto">
          <a:xfrm>
            <a:off x="1617187" y="1504708"/>
            <a:ext cx="1947815" cy="472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38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323850" y="404813"/>
            <a:ext cx="8424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t>The family then took the coffin to the tomb with the hope that the dead person would reach the afterlife.  </a:t>
            </a:r>
          </a:p>
        </p:txBody>
      </p:sp>
      <p:pic>
        <p:nvPicPr>
          <p:cNvPr id="11267" name="Picture 12" descr="tomb"/>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597716" y="1828800"/>
            <a:ext cx="5688013" cy="4875213"/>
          </a:xfrm>
          <a:noFill/>
        </p:spPr>
      </p:pic>
      <p:sp>
        <p:nvSpPr>
          <p:cNvPr id="4" name="TextBox 3"/>
          <p:cNvSpPr txBox="1">
            <a:spLocks noChangeArrowheads="1"/>
          </p:cNvSpPr>
          <p:nvPr/>
        </p:nvSpPr>
        <p:spPr bwMode="auto">
          <a:xfrm>
            <a:off x="0" y="19812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mummy</a:t>
            </a:r>
          </a:p>
        </p:txBody>
      </p:sp>
      <p:sp>
        <p:nvSpPr>
          <p:cNvPr id="5" name="Line 18"/>
          <p:cNvSpPr>
            <a:spLocks noChangeShapeType="1"/>
          </p:cNvSpPr>
          <p:nvPr/>
        </p:nvSpPr>
        <p:spPr bwMode="auto">
          <a:xfrm>
            <a:off x="1219200" y="2286000"/>
            <a:ext cx="3276600" cy="5334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6" name="Oval 5"/>
          <p:cNvSpPr/>
          <p:nvPr/>
        </p:nvSpPr>
        <p:spPr>
          <a:xfrm>
            <a:off x="4572000" y="1981200"/>
            <a:ext cx="838200" cy="3124200"/>
          </a:xfrm>
          <a:prstGeom prst="ellipse">
            <a:avLst/>
          </a:prstGeom>
          <a:noFill/>
          <a:ln>
            <a:solidFill>
              <a:schemeClr val="accent1">
                <a:shade val="95000"/>
                <a:satMod val="105000"/>
              </a:schemeClr>
            </a:solidFill>
          </a:ln>
          <a:effectLst>
            <a:glow rad="114300">
              <a:srgbClr val="3366FF">
                <a:alpha val="5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solidFill>
                <a:srgbClr val="FFFFFF"/>
              </a:solidFill>
            </a:endParaRPr>
          </a:p>
        </p:txBody>
      </p:sp>
      <p:sp>
        <p:nvSpPr>
          <p:cNvPr id="7" name="TextBox 6"/>
          <p:cNvSpPr txBox="1">
            <a:spLocks noChangeArrowheads="1"/>
          </p:cNvSpPr>
          <p:nvPr/>
        </p:nvSpPr>
        <p:spPr bwMode="auto">
          <a:xfrm>
            <a:off x="8077200" y="1828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tomb</a:t>
            </a:r>
          </a:p>
        </p:txBody>
      </p:sp>
      <p:sp>
        <p:nvSpPr>
          <p:cNvPr id="8" name="Line 18"/>
          <p:cNvSpPr>
            <a:spLocks noChangeShapeType="1"/>
          </p:cNvSpPr>
          <p:nvPr/>
        </p:nvSpPr>
        <p:spPr bwMode="auto">
          <a:xfrm flipH="1">
            <a:off x="7620000" y="2286000"/>
            <a:ext cx="533400" cy="6858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 name="Oval 8"/>
          <p:cNvSpPr/>
          <p:nvPr/>
        </p:nvSpPr>
        <p:spPr>
          <a:xfrm>
            <a:off x="6248400" y="1600200"/>
            <a:ext cx="1219200" cy="3962400"/>
          </a:xfrm>
          <a:prstGeom prst="ellipse">
            <a:avLst/>
          </a:prstGeom>
          <a:noFill/>
          <a:ln>
            <a:solidFill>
              <a:schemeClr val="accent1">
                <a:shade val="95000"/>
                <a:satMod val="105000"/>
              </a:schemeClr>
            </a:solidFill>
          </a:ln>
          <a:effectLst>
            <a:glow rad="114300">
              <a:srgbClr val="3366FF">
                <a:alpha val="5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solidFill>
                <a:srgbClr val="FFFFFF"/>
              </a:solidFill>
            </a:endParaRPr>
          </a:p>
        </p:txBody>
      </p:sp>
      <p:sp>
        <p:nvSpPr>
          <p:cNvPr id="10" name="TextBox 9"/>
          <p:cNvSpPr txBox="1">
            <a:spLocks noChangeArrowheads="1"/>
          </p:cNvSpPr>
          <p:nvPr/>
        </p:nvSpPr>
        <p:spPr bwMode="auto">
          <a:xfrm>
            <a:off x="0" y="28194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family</a:t>
            </a:r>
          </a:p>
        </p:txBody>
      </p:sp>
      <p:sp>
        <p:nvSpPr>
          <p:cNvPr id="11" name="Oval 10"/>
          <p:cNvSpPr/>
          <p:nvPr/>
        </p:nvSpPr>
        <p:spPr>
          <a:xfrm>
            <a:off x="3733800" y="2743200"/>
            <a:ext cx="1295400" cy="2819400"/>
          </a:xfrm>
          <a:prstGeom prst="ellipse">
            <a:avLst/>
          </a:prstGeom>
          <a:noFill/>
          <a:ln>
            <a:solidFill>
              <a:schemeClr val="accent1">
                <a:shade val="95000"/>
                <a:satMod val="105000"/>
              </a:schemeClr>
            </a:solidFill>
          </a:ln>
          <a:effectLst>
            <a:glow rad="114300">
              <a:srgbClr val="3366FF">
                <a:alpha val="5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solidFill>
                <a:srgbClr val="FFFFFF"/>
              </a:solidFill>
            </a:endParaRPr>
          </a:p>
        </p:txBody>
      </p:sp>
      <p:sp>
        <p:nvSpPr>
          <p:cNvPr id="12" name="Line 18"/>
          <p:cNvSpPr>
            <a:spLocks noChangeShapeType="1"/>
          </p:cNvSpPr>
          <p:nvPr/>
        </p:nvSpPr>
        <p:spPr bwMode="auto">
          <a:xfrm>
            <a:off x="838200" y="2971800"/>
            <a:ext cx="2667000" cy="4572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6" name="TextBox 15"/>
          <p:cNvSpPr txBox="1">
            <a:spLocks noChangeArrowheads="1"/>
          </p:cNvSpPr>
          <p:nvPr/>
        </p:nvSpPr>
        <p:spPr bwMode="auto">
          <a:xfrm>
            <a:off x="7772400" y="44196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objects for the tomb</a:t>
            </a:r>
          </a:p>
        </p:txBody>
      </p:sp>
      <p:sp>
        <p:nvSpPr>
          <p:cNvPr id="17" name="Line 18"/>
          <p:cNvSpPr>
            <a:spLocks noChangeShapeType="1"/>
          </p:cNvSpPr>
          <p:nvPr/>
        </p:nvSpPr>
        <p:spPr bwMode="auto">
          <a:xfrm flipH="1">
            <a:off x="7467600" y="5105400"/>
            <a:ext cx="533400" cy="6858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 name="Oval 18"/>
          <p:cNvSpPr/>
          <p:nvPr/>
        </p:nvSpPr>
        <p:spPr>
          <a:xfrm rot="5156548">
            <a:off x="5169011" y="4401853"/>
            <a:ext cx="1460322" cy="2676491"/>
          </a:xfrm>
          <a:prstGeom prst="ellipse">
            <a:avLst/>
          </a:prstGeom>
          <a:noFill/>
          <a:ln>
            <a:solidFill>
              <a:schemeClr val="accent1">
                <a:shade val="95000"/>
                <a:satMod val="105000"/>
              </a:schemeClr>
            </a:solidFill>
          </a:ln>
          <a:effectLst>
            <a:glow rad="114300">
              <a:srgbClr val="3366FF">
                <a:alpha val="5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solidFill>
                <a:srgbClr val="FFFFFF"/>
              </a:solidFill>
            </a:endParaRPr>
          </a:p>
        </p:txBody>
      </p:sp>
    </p:spTree>
    <p:extLst>
      <p:ext uri="{BB962C8B-B14F-4D97-AF65-F5344CB8AC3E}">
        <p14:creationId xmlns:p14="http://schemas.microsoft.com/office/powerpoint/2010/main" val="2559850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3"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ntr" presetSubtype="0" fill="hold" grpId="2"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3"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4"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7" grpId="0"/>
      <p:bldP spid="7" grpId="1"/>
      <p:bldP spid="8" grpId="0" animBg="1"/>
      <p:bldP spid="8" grpId="1" animBg="1"/>
      <p:bldP spid="8" grpId="2" animBg="1"/>
      <p:bldP spid="8" grpId="3" animBg="1"/>
      <p:bldP spid="10" grpId="0"/>
      <p:bldP spid="10" grpId="1"/>
      <p:bldP spid="12" grpId="0" animBg="1"/>
      <p:bldP spid="12" grpId="1" animBg="1"/>
      <p:bldP spid="12" grpId="2" animBg="1"/>
      <p:bldP spid="12" grpId="3" animBg="1"/>
      <p:bldP spid="12" grpId="4" animBg="1"/>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7"/>
          </p:nvPr>
        </p:nvSpPr>
        <p:spPr/>
        <p:txBody>
          <a:bodyPr/>
          <a:lstStyle/>
          <a:p>
            <a:r>
              <a:rPr lang="en-GB" dirty="0"/>
              <a:t>Now you have finished…</a:t>
            </a:r>
          </a:p>
        </p:txBody>
      </p:sp>
      <p:sp>
        <p:nvSpPr>
          <p:cNvPr id="4" name="Rectangle 3"/>
          <p:cNvSpPr txBox="1">
            <a:spLocks noChangeArrowheads="1"/>
          </p:cNvSpPr>
          <p:nvPr/>
        </p:nvSpPr>
        <p:spPr>
          <a:xfrm>
            <a:off x="1355504" y="2842710"/>
            <a:ext cx="7494587" cy="3384550"/>
          </a:xfrm>
          <a:prstGeom prst="rect">
            <a:avLst/>
          </a:prstGeom>
        </p:spPr>
        <p:txBody>
          <a:bodyPr/>
          <a:lstStyle>
            <a:lvl1pPr marL="342900" indent="-342900" algn="l" defTabSz="457200" rtl="0" eaLnBrk="1" latinLnBrk="0" hangingPunct="1">
              <a:spcBef>
                <a:spcPct val="20000"/>
              </a:spcBef>
              <a:buFont typeface="Arial"/>
              <a:buChar char="•"/>
              <a:defRPr sz="3200" b="1"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None/>
            </a:pPr>
            <a:r>
              <a:rPr lang="en-GB" sz="1800" dirty="0"/>
              <a:t>Visit the main Museum website             </a:t>
            </a:r>
          </a:p>
          <a:p>
            <a:pPr>
              <a:lnSpc>
                <a:spcPct val="80000"/>
              </a:lnSpc>
              <a:buNone/>
            </a:pPr>
            <a:r>
              <a:rPr lang="en-GB" sz="1800">
                <a:hlinkClick r:id="rId2"/>
              </a:rPr>
              <a:t>www.britishmuseum.org</a:t>
            </a:r>
            <a:endParaRPr lang="en-GB" sz="1800" dirty="0"/>
          </a:p>
        </p:txBody>
      </p:sp>
    </p:spTree>
    <p:extLst>
      <p:ext uri="{BB962C8B-B14F-4D97-AF65-F5344CB8AC3E}">
        <p14:creationId xmlns:p14="http://schemas.microsoft.com/office/powerpoint/2010/main" val="113756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549275"/>
            <a:ext cx="8229600" cy="2422525"/>
          </a:xfrm>
        </p:spPr>
        <p:txBody>
          <a:bodyPr/>
          <a:lstStyle/>
          <a:p>
            <a:pPr eaLnBrk="1" hangingPunct="1"/>
            <a:r>
              <a:rPr lang="en-GB" sz="2400" b="1" dirty="0"/>
              <a:t>Herodotus</a:t>
            </a:r>
            <a:r>
              <a:rPr lang="en-GB" sz="2400" dirty="0"/>
              <a:t> (a famous ancient Greek historian) described mummification. His words provide us with written evidence of this process. The British Museum contains objects and documents which also help us to understand how mummies were made.</a:t>
            </a:r>
            <a:br>
              <a:rPr lang="en-GB" sz="2400" dirty="0"/>
            </a:br>
            <a:br>
              <a:rPr lang="en-GB" sz="2400" dirty="0"/>
            </a:br>
            <a:br>
              <a:rPr lang="en-GB" sz="2400" dirty="0"/>
            </a:br>
            <a:endParaRPr lang="en-GB" sz="2400" b="1" dirty="0"/>
          </a:p>
        </p:txBody>
      </p:sp>
      <p:pic>
        <p:nvPicPr>
          <p:cNvPr id="5" name="Content Placeholder 4" descr="brain"/>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a:xfrm rot="1523704">
            <a:off x="877654" y="3702844"/>
            <a:ext cx="268288" cy="1512887"/>
          </a:xfrm>
          <a:noFill/>
        </p:spPr>
      </p:pic>
      <p:sp>
        <p:nvSpPr>
          <p:cNvPr id="3076" name="Rectangle 1"/>
          <p:cNvSpPr>
            <a:spLocks noChangeArrowheads="1"/>
          </p:cNvSpPr>
          <p:nvPr/>
        </p:nvSpPr>
        <p:spPr bwMode="auto">
          <a:xfrm>
            <a:off x="2627313" y="4649788"/>
            <a:ext cx="610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a:t>Ancient Egyptians did not understand what the brain was for. They needed to take it out to preserve the body. </a:t>
            </a:r>
          </a:p>
        </p:txBody>
      </p:sp>
      <p:sp>
        <p:nvSpPr>
          <p:cNvPr id="7" name="Line 7"/>
          <p:cNvSpPr>
            <a:spLocks noChangeShapeType="1"/>
          </p:cNvSpPr>
          <p:nvPr/>
        </p:nvSpPr>
        <p:spPr bwMode="auto">
          <a:xfrm flipH="1" flipV="1">
            <a:off x="1655763" y="4597400"/>
            <a:ext cx="83820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6" name="TextBox 5"/>
          <p:cNvSpPr txBox="1">
            <a:spLocks noChangeArrowheads="1"/>
          </p:cNvSpPr>
          <p:nvPr/>
        </p:nvSpPr>
        <p:spPr bwMode="auto">
          <a:xfrm>
            <a:off x="1376363" y="1498600"/>
            <a:ext cx="632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rgbClr val="000000"/>
                </a:solidFill>
              </a:rPr>
              <a:t> Herodotus wrote that </a:t>
            </a:r>
            <a:r>
              <a:rPr lang="en-GB" sz="2400" b="1" dirty="0">
                <a:solidFill>
                  <a:srgbClr val="000000"/>
                </a:solidFill>
              </a:rPr>
              <a:t>“as much as possible of the brain is taken out through the nostrils with an iron hook.  What the hook cannot reach is rinsed out with drugs.” </a:t>
            </a:r>
            <a:endParaRPr lang="en-US" dirty="0"/>
          </a:p>
        </p:txBody>
      </p:sp>
      <p:pic>
        <p:nvPicPr>
          <p:cNvPr id="3080" name="Picture 8" descr="Papyrus from the Book of the Dead of Padiam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3357563"/>
            <a:ext cx="339407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Mummy of a young boy with a portrait pa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2644775"/>
            <a:ext cx="25749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Canopic jar of Horudj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445928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Linen from the burial of Sebekhete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8" y="23161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548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08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08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8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08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autoUpdateAnimBg="0"/>
      <p:bldP spid="7" grpId="0" animBg="1"/>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68313" y="338138"/>
            <a:ext cx="81835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Herodotus tells us the next step</a:t>
            </a:r>
            <a:r>
              <a:rPr lang="en-GB" b="1"/>
              <a:t>: “the side is cut open with a flint knife and the whole contents of the abdomen removed. The space is then thoroughly cleansed and washed out, first with palm wine and again with liquid containing spices. After that, the space in the body is filled with pure myrrh, cassia, and other perfumes except frankincense and sewn up again”</a:t>
            </a:r>
          </a:p>
        </p:txBody>
      </p:sp>
      <p:pic>
        <p:nvPicPr>
          <p:cNvPr id="4099" name="Picture 8" descr="tweezers for chest ca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67000"/>
            <a:ext cx="18161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7" descr="lu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200" y="2438400"/>
            <a:ext cx="17748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judg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221163"/>
            <a:ext cx="22891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4"/>
          <p:cNvSpPr txBox="1">
            <a:spLocks noChangeArrowheads="1"/>
          </p:cNvSpPr>
          <p:nvPr/>
        </p:nvSpPr>
        <p:spPr bwMode="auto">
          <a:xfrm>
            <a:off x="3995738" y="4797425"/>
            <a:ext cx="44656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t>They left the </a:t>
            </a:r>
            <a:r>
              <a:rPr lang="en-GB" b="1"/>
              <a:t>heart</a:t>
            </a:r>
            <a:r>
              <a:rPr lang="en-GB"/>
              <a:t> inside the body.  It would be needed during the journey to the afterlife where it was weighed against the feather of truth.  </a:t>
            </a:r>
          </a:p>
        </p:txBody>
      </p:sp>
      <p:sp>
        <p:nvSpPr>
          <p:cNvPr id="14" name="Line 15"/>
          <p:cNvSpPr>
            <a:spLocks noChangeShapeType="1"/>
          </p:cNvSpPr>
          <p:nvPr/>
        </p:nvSpPr>
        <p:spPr bwMode="auto">
          <a:xfrm flipH="1">
            <a:off x="3143250" y="5138738"/>
            <a:ext cx="852488" cy="3587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pic>
        <p:nvPicPr>
          <p:cNvPr id="4104" name="Picture 10" descr="decorated pot"/>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53200" y="22860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738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idx="4294967295"/>
          </p:nvPr>
        </p:nvSpPr>
        <p:spPr>
          <a:xfrm>
            <a:off x="0" y="188913"/>
            <a:ext cx="7488238" cy="431800"/>
          </a:xfrm>
        </p:spPr>
        <p:txBody>
          <a:bodyPr/>
          <a:lstStyle/>
          <a:p>
            <a:pPr eaLnBrk="1" hangingPunct="1"/>
            <a:r>
              <a:rPr lang="en-GB" sz="1800"/>
              <a:t>The organs could be placed in Canopic jars to keep them safe.</a:t>
            </a:r>
          </a:p>
        </p:txBody>
      </p:sp>
      <p:pic>
        <p:nvPicPr>
          <p:cNvPr id="5123" name="Picture 11" descr="canopic"/>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692150"/>
            <a:ext cx="9144000" cy="5464175"/>
          </a:xfrm>
          <a:noFill/>
        </p:spPr>
      </p:pic>
      <p:sp>
        <p:nvSpPr>
          <p:cNvPr id="9228" name="Text Box 12"/>
          <p:cNvSpPr txBox="1">
            <a:spLocks noChangeArrowheads="1"/>
          </p:cNvSpPr>
          <p:nvPr/>
        </p:nvSpPr>
        <p:spPr bwMode="auto">
          <a:xfrm>
            <a:off x="971550" y="6237288"/>
            <a:ext cx="7345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i="1"/>
              <a:t>Which organ goes in each canopic jar?  Look at the heads.</a:t>
            </a:r>
          </a:p>
        </p:txBody>
      </p:sp>
      <p:sp>
        <p:nvSpPr>
          <p:cNvPr id="9229" name="Rectangle 13"/>
          <p:cNvSpPr>
            <a:spLocks noChangeArrowheads="1"/>
          </p:cNvSpPr>
          <p:nvPr/>
        </p:nvSpPr>
        <p:spPr bwMode="auto">
          <a:xfrm>
            <a:off x="2411413" y="765175"/>
            <a:ext cx="2160587" cy="518477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30" name="Rectangle 14"/>
          <p:cNvSpPr>
            <a:spLocks noChangeArrowheads="1"/>
          </p:cNvSpPr>
          <p:nvPr/>
        </p:nvSpPr>
        <p:spPr bwMode="auto">
          <a:xfrm>
            <a:off x="6732588" y="908050"/>
            <a:ext cx="2160587" cy="518477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31" name="Rectangle 15"/>
          <p:cNvSpPr>
            <a:spLocks noChangeArrowheads="1"/>
          </p:cNvSpPr>
          <p:nvPr/>
        </p:nvSpPr>
        <p:spPr bwMode="auto">
          <a:xfrm>
            <a:off x="755650" y="188913"/>
            <a:ext cx="7129463" cy="43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solidFill>
                  <a:schemeClr val="tx2"/>
                </a:solidFill>
              </a:rPr>
              <a:t>Qebehsenuef the </a:t>
            </a:r>
            <a:r>
              <a:rPr lang="en-GB" b="1">
                <a:solidFill>
                  <a:schemeClr val="tx2"/>
                </a:solidFill>
              </a:rPr>
              <a:t>falcon-headed</a:t>
            </a:r>
            <a:r>
              <a:rPr lang="en-GB">
                <a:solidFill>
                  <a:schemeClr val="tx2"/>
                </a:solidFill>
              </a:rPr>
              <a:t> god looks after the </a:t>
            </a:r>
            <a:r>
              <a:rPr lang="en-GB" b="1">
                <a:solidFill>
                  <a:schemeClr val="tx2"/>
                </a:solidFill>
              </a:rPr>
              <a:t>intestines</a:t>
            </a:r>
            <a:r>
              <a:rPr lang="en-GB">
                <a:solidFill>
                  <a:schemeClr val="tx2"/>
                </a:solidFill>
              </a:rPr>
              <a:t>.</a:t>
            </a:r>
          </a:p>
        </p:txBody>
      </p:sp>
      <p:sp>
        <p:nvSpPr>
          <p:cNvPr id="9232" name="Line 16"/>
          <p:cNvSpPr>
            <a:spLocks noChangeShapeType="1"/>
          </p:cNvSpPr>
          <p:nvPr/>
        </p:nvSpPr>
        <p:spPr bwMode="auto">
          <a:xfrm>
            <a:off x="4211638" y="620713"/>
            <a:ext cx="936625" cy="936625"/>
          </a:xfrm>
          <a:prstGeom prst="line">
            <a:avLst/>
          </a:prstGeom>
          <a:noFill/>
          <a:ln w="952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233" name="Rectangle 17"/>
          <p:cNvSpPr>
            <a:spLocks noChangeArrowheads="1"/>
          </p:cNvSpPr>
          <p:nvPr/>
        </p:nvSpPr>
        <p:spPr bwMode="auto">
          <a:xfrm>
            <a:off x="2268538" y="6237288"/>
            <a:ext cx="562292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GB"/>
              <a:t>Hapy the </a:t>
            </a:r>
            <a:r>
              <a:rPr lang="en-GB" b="1"/>
              <a:t>baboon-headed</a:t>
            </a:r>
            <a:r>
              <a:rPr lang="en-GB"/>
              <a:t> god looks after the </a:t>
            </a:r>
            <a:r>
              <a:rPr lang="en-GB" b="1"/>
              <a:t>lungs.</a:t>
            </a:r>
            <a:r>
              <a:rPr lang="en-GB" sz="2000"/>
              <a:t> </a:t>
            </a:r>
          </a:p>
        </p:txBody>
      </p:sp>
      <p:sp>
        <p:nvSpPr>
          <p:cNvPr id="9234" name="Line 18"/>
          <p:cNvSpPr>
            <a:spLocks noChangeShapeType="1"/>
          </p:cNvSpPr>
          <p:nvPr/>
        </p:nvSpPr>
        <p:spPr bwMode="auto">
          <a:xfrm flipH="1" flipV="1">
            <a:off x="2051050" y="3357563"/>
            <a:ext cx="217488" cy="2808287"/>
          </a:xfrm>
          <a:prstGeom prst="line">
            <a:avLst/>
          </a:prstGeom>
          <a:noFill/>
          <a:ln w="952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778604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additive="base">
                                        <p:cTn id="7" dur="500" fill="hold"/>
                                        <p:tgtEl>
                                          <p:spTgt spid="9228"/>
                                        </p:tgtEl>
                                        <p:attrNameLst>
                                          <p:attrName>ppt_x</p:attrName>
                                        </p:attrNameLst>
                                      </p:cBhvr>
                                      <p:tavLst>
                                        <p:tav tm="0">
                                          <p:val>
                                            <p:strVal val="#ppt_x"/>
                                          </p:val>
                                        </p:tav>
                                        <p:tav tm="100000">
                                          <p:val>
                                            <p:strVal val="#ppt_x"/>
                                          </p:val>
                                        </p:tav>
                                      </p:tavLst>
                                    </p:anim>
                                    <p:anim calcmode="lin" valueType="num">
                                      <p:cBhvr additive="base">
                                        <p:cTn id="8"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2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922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22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230"/>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additive="base">
                                        <p:cTn id="21" dur="500" fill="hold"/>
                                        <p:tgtEl>
                                          <p:spTgt spid="9231"/>
                                        </p:tgtEl>
                                        <p:attrNameLst>
                                          <p:attrName>ppt_x</p:attrName>
                                        </p:attrNameLst>
                                      </p:cBhvr>
                                      <p:tavLst>
                                        <p:tav tm="0">
                                          <p:val>
                                            <p:strVal val="#ppt_x"/>
                                          </p:val>
                                        </p:tav>
                                        <p:tav tm="100000">
                                          <p:val>
                                            <p:strVal val="#ppt_x"/>
                                          </p:val>
                                        </p:tav>
                                      </p:tavLst>
                                    </p:anim>
                                    <p:anim calcmode="lin" valueType="num">
                                      <p:cBhvr additive="base">
                                        <p:cTn id="22" dur="500" fill="hold"/>
                                        <p:tgtEl>
                                          <p:spTgt spid="923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33"/>
                                        </p:tgtEl>
                                        <p:attrNameLst>
                                          <p:attrName>style.visibility</p:attrName>
                                        </p:attrNameLst>
                                      </p:cBhvr>
                                      <p:to>
                                        <p:strVal val="visible"/>
                                      </p:to>
                                    </p:set>
                                    <p:anim calcmode="lin" valueType="num">
                                      <p:cBhvr additive="base">
                                        <p:cTn id="25" dur="500" fill="hold"/>
                                        <p:tgtEl>
                                          <p:spTgt spid="9233"/>
                                        </p:tgtEl>
                                        <p:attrNameLst>
                                          <p:attrName>ppt_x</p:attrName>
                                        </p:attrNameLst>
                                      </p:cBhvr>
                                      <p:tavLst>
                                        <p:tav tm="0">
                                          <p:val>
                                            <p:strVal val="#ppt_x"/>
                                          </p:val>
                                        </p:tav>
                                        <p:tav tm="100000">
                                          <p:val>
                                            <p:strVal val="#ppt_x"/>
                                          </p:val>
                                        </p:tav>
                                      </p:tavLst>
                                    </p:anim>
                                    <p:anim calcmode="lin" valueType="num">
                                      <p:cBhvr additive="base">
                                        <p:cTn id="26" dur="500" fill="hold"/>
                                        <p:tgtEl>
                                          <p:spTgt spid="923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232"/>
                                        </p:tgtEl>
                                        <p:attrNameLst>
                                          <p:attrName>style.visibility</p:attrName>
                                        </p:attrNameLst>
                                      </p:cBhvr>
                                      <p:to>
                                        <p:strVal val="visible"/>
                                      </p:to>
                                    </p:set>
                                    <p:anim calcmode="lin" valueType="num">
                                      <p:cBhvr additive="base">
                                        <p:cTn id="29" dur="500" fill="hold"/>
                                        <p:tgtEl>
                                          <p:spTgt spid="9232"/>
                                        </p:tgtEl>
                                        <p:attrNameLst>
                                          <p:attrName>ppt_x</p:attrName>
                                        </p:attrNameLst>
                                      </p:cBhvr>
                                      <p:tavLst>
                                        <p:tav tm="0">
                                          <p:val>
                                            <p:strVal val="#ppt_x"/>
                                          </p:val>
                                        </p:tav>
                                        <p:tav tm="100000">
                                          <p:val>
                                            <p:strVal val="#ppt_x"/>
                                          </p:val>
                                        </p:tav>
                                      </p:tavLst>
                                    </p:anim>
                                    <p:anim calcmode="lin" valueType="num">
                                      <p:cBhvr additive="base">
                                        <p:cTn id="30" dur="500" fill="hold"/>
                                        <p:tgtEl>
                                          <p:spTgt spid="92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34"/>
                                        </p:tgtEl>
                                        <p:attrNameLst>
                                          <p:attrName>style.visibility</p:attrName>
                                        </p:attrNameLst>
                                      </p:cBhvr>
                                      <p:to>
                                        <p:strVal val="visible"/>
                                      </p:to>
                                    </p:set>
                                    <p:anim calcmode="lin" valueType="num">
                                      <p:cBhvr additive="base">
                                        <p:cTn id="33" dur="500" fill="hold"/>
                                        <p:tgtEl>
                                          <p:spTgt spid="9234"/>
                                        </p:tgtEl>
                                        <p:attrNameLst>
                                          <p:attrName>ppt_x</p:attrName>
                                        </p:attrNameLst>
                                      </p:cBhvr>
                                      <p:tavLst>
                                        <p:tav tm="0">
                                          <p:val>
                                            <p:strVal val="#ppt_x"/>
                                          </p:val>
                                        </p:tav>
                                        <p:tav tm="100000">
                                          <p:val>
                                            <p:strVal val="#ppt_x"/>
                                          </p:val>
                                        </p:tav>
                                      </p:tavLst>
                                    </p:anim>
                                    <p:anim calcmode="lin" valueType="num">
                                      <p:cBhvr additive="base">
                                        <p:cTn id="34"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8" grpId="0"/>
      <p:bldP spid="9228" grpId="1"/>
      <p:bldP spid="9229" grpId="0" animBg="1"/>
      <p:bldP spid="9230" grpId="0" animBg="1"/>
      <p:bldP spid="9231" grpId="0" animBg="1"/>
      <p:bldP spid="9232" grpId="0" animBg="1"/>
      <p:bldP spid="9233" grpId="0" animBg="1"/>
      <p:bldP spid="92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title" idx="4294967295"/>
          </p:nvPr>
        </p:nvSpPr>
        <p:spPr>
          <a:xfrm>
            <a:off x="2592388" y="188913"/>
            <a:ext cx="6551612" cy="404812"/>
          </a:xfrm>
          <a:noFill/>
          <a:ln>
            <a:solidFill>
              <a:srgbClr val="000000"/>
            </a:solidFill>
            <a:miter lim="800000"/>
            <a:headEnd/>
            <a:tailEnd/>
          </a:ln>
        </p:spPr>
        <p:txBody>
          <a:bodyPr/>
          <a:lstStyle/>
          <a:p>
            <a:pPr eaLnBrk="1" hangingPunct="1"/>
            <a:r>
              <a:rPr lang="en-GB" sz="1800"/>
              <a:t>Duamutef the </a:t>
            </a:r>
            <a:r>
              <a:rPr lang="en-GB" sz="1800" b="1"/>
              <a:t>jackal-headed</a:t>
            </a:r>
            <a:r>
              <a:rPr lang="en-GB" sz="1800"/>
              <a:t> god looks after the </a:t>
            </a:r>
            <a:r>
              <a:rPr lang="en-GB" sz="1800" b="1"/>
              <a:t>stomach.</a:t>
            </a:r>
            <a:endParaRPr lang="en-GB" sz="4000" b="1"/>
          </a:p>
        </p:txBody>
      </p:sp>
      <p:pic>
        <p:nvPicPr>
          <p:cNvPr id="6147" name="Picture 5" descr="canopi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692150"/>
            <a:ext cx="9144000" cy="5464175"/>
          </a:xfrm>
          <a:noFill/>
        </p:spPr>
      </p:pic>
      <p:sp>
        <p:nvSpPr>
          <p:cNvPr id="6148" name="Rectangle 8"/>
          <p:cNvSpPr>
            <a:spLocks noChangeArrowheads="1"/>
          </p:cNvSpPr>
          <p:nvPr/>
        </p:nvSpPr>
        <p:spPr bwMode="auto">
          <a:xfrm>
            <a:off x="0" y="765175"/>
            <a:ext cx="2160588" cy="53276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9" name="Rectangle 9"/>
          <p:cNvSpPr>
            <a:spLocks noChangeArrowheads="1"/>
          </p:cNvSpPr>
          <p:nvPr/>
        </p:nvSpPr>
        <p:spPr bwMode="auto">
          <a:xfrm>
            <a:off x="4572000" y="765175"/>
            <a:ext cx="2160588" cy="53276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2538" name="Line 10"/>
          <p:cNvSpPr>
            <a:spLocks noChangeShapeType="1"/>
          </p:cNvSpPr>
          <p:nvPr/>
        </p:nvSpPr>
        <p:spPr bwMode="auto">
          <a:xfrm>
            <a:off x="2339975" y="620713"/>
            <a:ext cx="287338" cy="936625"/>
          </a:xfrm>
          <a:prstGeom prst="line">
            <a:avLst/>
          </a:prstGeom>
          <a:noFill/>
          <a:ln w="952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2539" name="Rectangle 11"/>
          <p:cNvSpPr>
            <a:spLocks noChangeArrowheads="1"/>
          </p:cNvSpPr>
          <p:nvPr/>
        </p:nvSpPr>
        <p:spPr bwMode="auto">
          <a:xfrm>
            <a:off x="827088" y="6232525"/>
            <a:ext cx="554672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GB"/>
              <a:t>Imsety the </a:t>
            </a:r>
            <a:r>
              <a:rPr lang="en-GB" b="1"/>
              <a:t>human-headed</a:t>
            </a:r>
            <a:r>
              <a:rPr lang="en-GB"/>
              <a:t> god looks after the </a:t>
            </a:r>
            <a:r>
              <a:rPr lang="en-GB" b="1"/>
              <a:t>liver.</a:t>
            </a:r>
            <a:r>
              <a:rPr lang="en-GB" sz="2000"/>
              <a:t> </a:t>
            </a:r>
          </a:p>
        </p:txBody>
      </p:sp>
      <p:sp>
        <p:nvSpPr>
          <p:cNvPr id="22540" name="Line 12"/>
          <p:cNvSpPr>
            <a:spLocks noChangeShapeType="1"/>
          </p:cNvSpPr>
          <p:nvPr/>
        </p:nvSpPr>
        <p:spPr bwMode="auto">
          <a:xfrm flipV="1">
            <a:off x="6227763" y="2852738"/>
            <a:ext cx="576262" cy="3384550"/>
          </a:xfrm>
          <a:prstGeom prst="line">
            <a:avLst/>
          </a:prstGeom>
          <a:noFill/>
          <a:ln w="952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57761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500" fill="hold"/>
                                        <p:tgtEl>
                                          <p:spTgt spid="22539"/>
                                        </p:tgtEl>
                                        <p:attrNameLst>
                                          <p:attrName>ppt_x</p:attrName>
                                        </p:attrNameLst>
                                      </p:cBhvr>
                                      <p:tavLst>
                                        <p:tav tm="0">
                                          <p:val>
                                            <p:strVal val="#ppt_x"/>
                                          </p:val>
                                        </p:tav>
                                        <p:tav tm="100000">
                                          <p:val>
                                            <p:strVal val="#ppt_x"/>
                                          </p:val>
                                        </p:tav>
                                      </p:tavLst>
                                    </p:anim>
                                    <p:anim calcmode="lin" valueType="num">
                                      <p:cBhvr additive="base">
                                        <p:cTn id="8" dur="500" fill="hold"/>
                                        <p:tgtEl>
                                          <p:spTgt spid="225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40"/>
                                        </p:tgtEl>
                                        <p:attrNameLst>
                                          <p:attrName>style.visibility</p:attrName>
                                        </p:attrNameLst>
                                      </p:cBhvr>
                                      <p:to>
                                        <p:strVal val="visible"/>
                                      </p:to>
                                    </p:set>
                                    <p:anim calcmode="lin" valueType="num">
                                      <p:cBhvr additive="base">
                                        <p:cTn id="11" dur="500" fill="hold"/>
                                        <p:tgtEl>
                                          <p:spTgt spid="22540"/>
                                        </p:tgtEl>
                                        <p:attrNameLst>
                                          <p:attrName>ppt_x</p:attrName>
                                        </p:attrNameLst>
                                      </p:cBhvr>
                                      <p:tavLst>
                                        <p:tav tm="0">
                                          <p:val>
                                            <p:strVal val="#ppt_x"/>
                                          </p:val>
                                        </p:tav>
                                        <p:tav tm="100000">
                                          <p:val>
                                            <p:strVal val="#ppt_x"/>
                                          </p:val>
                                        </p:tav>
                                      </p:tavLst>
                                    </p:anim>
                                    <p:anim calcmode="lin" valueType="num">
                                      <p:cBhvr additive="base">
                                        <p:cTn id="12" dur="500" fill="hold"/>
                                        <p:tgtEl>
                                          <p:spTgt spid="225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534"/>
                                        </p:tgtEl>
                                        <p:attrNameLst>
                                          <p:attrName>style.visibility</p:attrName>
                                        </p:attrNameLst>
                                      </p:cBhvr>
                                      <p:to>
                                        <p:strVal val="visible"/>
                                      </p:to>
                                    </p:set>
                                    <p:anim calcmode="lin" valueType="num">
                                      <p:cBhvr additive="base">
                                        <p:cTn id="15" dur="500" fill="hold"/>
                                        <p:tgtEl>
                                          <p:spTgt spid="22534"/>
                                        </p:tgtEl>
                                        <p:attrNameLst>
                                          <p:attrName>ppt_x</p:attrName>
                                        </p:attrNameLst>
                                      </p:cBhvr>
                                      <p:tavLst>
                                        <p:tav tm="0">
                                          <p:val>
                                            <p:strVal val="#ppt_x"/>
                                          </p:val>
                                        </p:tav>
                                        <p:tav tm="100000">
                                          <p:val>
                                            <p:strVal val="#ppt_x"/>
                                          </p:val>
                                        </p:tav>
                                      </p:tavLst>
                                    </p:anim>
                                    <p:anim calcmode="lin" valueType="num">
                                      <p:cBhvr additive="base">
                                        <p:cTn id="16" dur="500" fill="hold"/>
                                        <p:tgtEl>
                                          <p:spTgt spid="225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538"/>
                                        </p:tgtEl>
                                        <p:attrNameLst>
                                          <p:attrName>style.visibility</p:attrName>
                                        </p:attrNameLst>
                                      </p:cBhvr>
                                      <p:to>
                                        <p:strVal val="visible"/>
                                      </p:to>
                                    </p:set>
                                    <p:anim calcmode="lin" valueType="num">
                                      <p:cBhvr additive="base">
                                        <p:cTn id="19" dur="500" fill="hold"/>
                                        <p:tgtEl>
                                          <p:spTgt spid="22538"/>
                                        </p:tgtEl>
                                        <p:attrNameLst>
                                          <p:attrName>ppt_x</p:attrName>
                                        </p:attrNameLst>
                                      </p:cBhvr>
                                      <p:tavLst>
                                        <p:tav tm="0">
                                          <p:val>
                                            <p:strVal val="#ppt_x"/>
                                          </p:val>
                                        </p:tav>
                                        <p:tav tm="100000">
                                          <p:val>
                                            <p:strVal val="#ppt_x"/>
                                          </p:val>
                                        </p:tav>
                                      </p:tavLst>
                                    </p:anim>
                                    <p:anim calcmode="lin" valueType="num">
                                      <p:cBhvr additive="base">
                                        <p:cTn id="20" dur="500" fill="hold"/>
                                        <p:tgtEl>
                                          <p:spTgt spid="22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8" grpId="0" animBg="1"/>
      <p:bldP spid="22539" grpId="0" animBg="1"/>
      <p:bldP spid="225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11188" y="620713"/>
            <a:ext cx="7993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Herodotus writes: </a:t>
            </a:r>
            <a:r>
              <a:rPr lang="en-GB" b="1"/>
              <a:t>“Then the body is placed in natrum, covered entirely over”.</a:t>
            </a:r>
          </a:p>
        </p:txBody>
      </p:sp>
      <p:pic>
        <p:nvPicPr>
          <p:cNvPr id="5" name="Picture 6" descr="sal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850" y="2420938"/>
            <a:ext cx="26638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2"/>
          <p:cNvSpPr txBox="1">
            <a:spLocks noChangeArrowheads="1"/>
          </p:cNvSpPr>
          <p:nvPr/>
        </p:nvSpPr>
        <p:spPr bwMode="auto">
          <a:xfrm>
            <a:off x="4608513" y="2349500"/>
            <a:ext cx="385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t>Natron is a natural salt.  This dehydrated (dried out) the body and </a:t>
            </a:r>
            <a:r>
              <a:rPr lang="en-GB" b="1"/>
              <a:t>stopped it rotting</a:t>
            </a:r>
            <a:r>
              <a:rPr lang="en-GB"/>
              <a:t>.  This made sure the body was preserved.</a:t>
            </a:r>
          </a:p>
        </p:txBody>
      </p:sp>
      <p:sp>
        <p:nvSpPr>
          <p:cNvPr id="7173" name="Line 17"/>
          <p:cNvSpPr>
            <a:spLocks noChangeShapeType="1"/>
          </p:cNvSpPr>
          <p:nvPr/>
        </p:nvSpPr>
        <p:spPr bwMode="auto">
          <a:xfrm flipH="1">
            <a:off x="3241675" y="2698750"/>
            <a:ext cx="1366838" cy="50323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135498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539750" y="765175"/>
            <a:ext cx="776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t>Herodotus continues: </a:t>
            </a:r>
            <a:r>
              <a:rPr lang="en-GB" b="1"/>
              <a:t>“when this period is over, the body is washed”</a:t>
            </a:r>
            <a:endParaRPr lang="en-GB"/>
          </a:p>
        </p:txBody>
      </p:sp>
      <p:pic>
        <p:nvPicPr>
          <p:cNvPr id="8195" name="Picture 13" descr="perfu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48488" y="1557338"/>
            <a:ext cx="111918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1287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3933825"/>
            <a:ext cx="3810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64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11188" y="549275"/>
            <a:ext cx="7921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Herodotus says that the body is </a:t>
            </a:r>
            <a:r>
              <a:rPr lang="en-GB" b="1"/>
              <a:t>“then wrapped from head to foot in linen cut into strips and smeared with gum, which is often used by the Egyptians instead of glue.”</a:t>
            </a:r>
          </a:p>
        </p:txBody>
      </p:sp>
      <p:pic>
        <p:nvPicPr>
          <p:cNvPr id="5" name="Content Placeholder 4" descr="line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752600"/>
            <a:ext cx="1514475" cy="1584325"/>
          </a:xfrm>
          <a:noFill/>
        </p:spPr>
      </p:pic>
      <p:pic>
        <p:nvPicPr>
          <p:cNvPr id="6" name="Picture 8" descr="wrapped mumm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67000" y="1752600"/>
            <a:ext cx="1135063"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457200" y="3581400"/>
            <a:ext cx="1981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t>The body was wrapped very carefully to look like a </a:t>
            </a:r>
            <a:r>
              <a:rPr lang="en-GB" b="1"/>
              <a:t>human figure</a:t>
            </a:r>
            <a:r>
              <a:rPr lang="en-GB"/>
              <a:t>.  This shape could be used in the afterlife if the person’s body did not survive very well.</a:t>
            </a:r>
          </a:p>
        </p:txBody>
      </p:sp>
      <p:sp>
        <p:nvSpPr>
          <p:cNvPr id="8" name="Line 16"/>
          <p:cNvSpPr>
            <a:spLocks noChangeShapeType="1"/>
          </p:cNvSpPr>
          <p:nvPr/>
        </p:nvSpPr>
        <p:spPr bwMode="auto">
          <a:xfrm flipV="1">
            <a:off x="1981200" y="4800600"/>
            <a:ext cx="533400" cy="8921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pic>
        <p:nvPicPr>
          <p:cNvPr id="9" name="Picture 12" descr="horu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39000" y="4419600"/>
            <a:ext cx="1143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p:cNvSpPr txBox="1">
            <a:spLocks noChangeArrowheads="1"/>
          </p:cNvSpPr>
          <p:nvPr/>
        </p:nvSpPr>
        <p:spPr bwMode="auto">
          <a:xfrm>
            <a:off x="4953000" y="2971800"/>
            <a:ext cx="3816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a:t>Amulets</a:t>
            </a:r>
            <a:r>
              <a:rPr lang="en-GB"/>
              <a:t> were placed in the mummy wrappings.  These were like </a:t>
            </a:r>
            <a:r>
              <a:rPr lang="en-GB" b="1"/>
              <a:t>good luck charms</a:t>
            </a:r>
            <a:r>
              <a:rPr lang="en-GB"/>
              <a:t> and were used to protect the body.</a:t>
            </a:r>
          </a:p>
        </p:txBody>
      </p:sp>
      <p:sp>
        <p:nvSpPr>
          <p:cNvPr id="12" name="Line 18"/>
          <p:cNvSpPr>
            <a:spLocks noChangeShapeType="1"/>
          </p:cNvSpPr>
          <p:nvPr/>
        </p:nvSpPr>
        <p:spPr bwMode="auto">
          <a:xfrm>
            <a:off x="5715000" y="4267200"/>
            <a:ext cx="685800" cy="4572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pic>
        <p:nvPicPr>
          <p:cNvPr id="9226" name="Picture 1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4953000"/>
            <a:ext cx="1581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23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9226"/>
                                        </p:tgtEl>
                                        <p:attrNameLst>
                                          <p:attrName>style.visibility</p:attrName>
                                        </p:attrNameLst>
                                      </p:cBhvr>
                                      <p:to>
                                        <p:strVal val="visible"/>
                                      </p:to>
                                    </p:set>
                                    <p:animEffect transition="in" filter="fade">
                                      <p:cBhvr>
                                        <p:cTn id="34"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755650" y="441325"/>
            <a:ext cx="698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Herodotus writes that </a:t>
            </a:r>
            <a:r>
              <a:rPr lang="en-GB" b="1"/>
              <a:t>“the body is given back to the family, who have it put into a wooden case shaped like the human figure.”</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950" y="1344613"/>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658938"/>
            <a:ext cx="38671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83250" y="1535113"/>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2775" y="1660525"/>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362200" y="12954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coffin could be painted on the inside and outside.</a:t>
            </a:r>
          </a:p>
        </p:txBody>
      </p:sp>
      <p:pic>
        <p:nvPicPr>
          <p:cNvPr id="12" name="Picture 13" descr="Mummy mask of Satdjehu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00" y="1773238"/>
            <a:ext cx="32575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1111250" y="5815013"/>
            <a:ext cx="5486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t>It could also be decorated with gold.</a:t>
            </a:r>
          </a:p>
        </p:txBody>
      </p:sp>
      <p:pic>
        <p:nvPicPr>
          <p:cNvPr id="14" name="Picture 18" descr="Inner coffin of Henutmehyt"/>
          <p:cNvPicPr>
            <a:picLocks noGrp="1" noChangeAspect="1" noChangeArrowheads="1"/>
          </p:cNvPicPr>
          <p:nvPr>
            <p:ph sz="half" idx="4294967295"/>
          </p:nvPr>
        </p:nvPicPr>
        <p:blipFill>
          <a:blip r:embed="rId8" cstate="email">
            <a:extLst>
              <a:ext uri="{28A0092B-C50C-407E-A947-70E740481C1C}">
                <a14:useLocalDpi xmlns:a14="http://schemas.microsoft.com/office/drawing/2010/main" val="0"/>
              </a:ext>
            </a:extLst>
          </a:blip>
          <a:srcRect l="21941" r="29256"/>
          <a:stretch>
            <a:fillRect/>
          </a:stretch>
        </p:blipFill>
        <p:spPr>
          <a:xfrm>
            <a:off x="6683375" y="1087438"/>
            <a:ext cx="2460625" cy="5040312"/>
          </a:xfrm>
          <a:noFill/>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514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695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Lst>
  </p:timing>
</p:sld>
</file>

<file path=ppt/theme/theme1.xml><?xml version="1.0" encoding="utf-8"?>
<a:theme xmlns:a="http://schemas.openxmlformats.org/drawingml/2006/main" name="BM Black base Master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M White Base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96644756-c241-422f-92f0-a922559a5145" local="false">
  <p:Name>General Retention Policy</p:Name>
  <p:Description>This retention policy applies to the majority of content at the British Museum; clearing previous drafts 3 months after modification, and deleting all previous versions 7 years after modification.</p:Description>
  <p:Statement/>
  <p:PolicyItems>
    <p:PolicyItem featureId="Microsoft.Office.RecordsManagement.PolicyFeatures.Expiration" staticId="0x0101006254FD8F77D702489F70701A45CA97B4|254224678" UniqueId="ad7b2b2c-c5d5-4d69-8b44-d19075961968">
      <p:Name>Retention</p:Name>
      <p:Description>Automatic scheduling of content for processing, and performing a retention action on content that has reached its due date.</p:Description>
      <p:CustomData>
        <Schedules nextStageId="3">
          <Schedule type="Default">
            <stages>
              <data stageId="1">
                <formula id="Microsoft.Office.RecordsManagement.PolicyFeatures.Expiration.Formula.BuiltIn">
                  <number>3</number>
                  <property>Modified</property>
                  <propertyId>28cf69c5-fa48-462a-b5cd-27b6f9d2bd5f</propertyId>
                  <period>months</period>
                </formula>
                <action type="action" id="Microsoft.Office.RecordsManagement.PolicyFeatures.Expiration.Action.DeletePreviousDrafts"/>
              </data>
              <data stageId="2">
                <formula id="Microsoft.Office.RecordsManagement.PolicyFeatures.Expiration.Formula.BuiltIn">
                  <number>7</number>
                  <property>Modified</property>
                  <propertyId>28cf69c5-fa48-462a-b5cd-27b6f9d2bd5f</propertyId>
                  <period>years</period>
                </formula>
                <action type="action" id="Microsoft.Office.RecordsManagement.PolicyFeatures.Expiration.Action.DeletePreviousVersions"/>
              </data>
            </stages>
          </Schedule>
        </Schedules>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BM_x0020_Document_x0020_Summary xmlns="http://schemas.microsoft.com/sharepoint/v3" xsi:nil="true"/>
    <_dlc_ExpireDate xmlns="http://schemas.microsoft.com/sharepoint/v3">2019-03-23T11:19:11+00:00</_dlc_ExpireDate>
    <_dlc_ExpireDateSaved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emplate" ma:contentTypeID="0x0101006254FD8F77D702489F70701A45CA97B400BBFB3F73DD91734495E7AEA8BDBB57D7" ma:contentTypeVersion="5" ma:contentTypeDescription="This is the Content Type for British Museum Guidance Template Documents" ma:contentTypeScope="" ma:versionID="ae8451ceb3d96ecc261c0195bc16a9b4">
  <xsd:schema xmlns:xsd="http://www.w3.org/2001/XMLSchema" xmlns:xs="http://www.w3.org/2001/XMLSchema" xmlns:p="http://schemas.microsoft.com/office/2006/metadata/properties" xmlns:ns1="http://schemas.microsoft.com/sharepoint/v3" targetNamespace="http://schemas.microsoft.com/office/2006/metadata/properties" ma:root="true" ma:fieldsID="15945e398df3a366e04f51dd42f453aa" ns1:_="">
    <xsd:import namespace="http://schemas.microsoft.com/sharepoint/v3"/>
    <xsd:element name="properties">
      <xsd:complexType>
        <xsd:sequence>
          <xsd:element name="documentManagement">
            <xsd:complexType>
              <xsd:all>
                <xsd:element ref="ns1:BM_x0020_Document_x0020_Summary"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BM_x0020_Document_x0020_Summary" ma:index="8" nillable="true" ma:displayName="BM Document Summary" ma:description="A summary of the document uploaded to the Guidance document libraries" ma:internalName="BM_x0020_Document_x0020_Summary">
      <xsd:simpleType>
        <xsd:restriction base="dms:Note">
          <xsd:maxLength value="255"/>
        </xsd:restriction>
      </xsd:simpleType>
    </xsd:element>
    <xsd:element name="_dlc_Exempt" ma:index="9" nillable="true" ma:displayName="Exempt from Policy" ma:hidden="true" ma:internalName="_dlc_Exempt" ma:readOnly="true">
      <xsd:simpleType>
        <xsd:restriction base="dms:Unknown"/>
      </xsd:simpleType>
    </xsd:element>
    <xsd:element name="_dlc_ExpireDateSaved" ma:index="10" nillable="true" ma:displayName="Original Expiration Date" ma:hidden="true" ma:internalName="_dlc_ExpireDateSaved" ma:readOnly="true">
      <xsd:simpleType>
        <xsd:restriction base="dms:DateTime"/>
      </xsd:simpleType>
    </xsd:element>
    <xsd:element name="_dlc_ExpireDate" ma:index="11"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DF418FE8-BE29-425E-97D1-440FBA943818}">
  <ds:schemaRefs>
    <ds:schemaRef ds:uri="office.server.policy"/>
  </ds:schemaRefs>
</ds:datastoreItem>
</file>

<file path=customXml/itemProps2.xml><?xml version="1.0" encoding="utf-8"?>
<ds:datastoreItem xmlns:ds="http://schemas.openxmlformats.org/officeDocument/2006/customXml" ds:itemID="{2011DF7C-4371-4744-985B-97F4EBA65DCC}">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3C3BD00-8B7E-4B16-B70F-820C7A9F8474}">
  <ds:schemaRefs>
    <ds:schemaRef ds:uri="http://schemas.microsoft.com/sharepoint/v3/contenttype/forms"/>
  </ds:schemaRefs>
</ds:datastoreItem>
</file>

<file path=customXml/itemProps4.xml><?xml version="1.0" encoding="utf-8"?>
<ds:datastoreItem xmlns:ds="http://schemas.openxmlformats.org/officeDocument/2006/customXml" ds:itemID="{7B777E2A-0C35-4874-830B-7DBBB9C1F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6A84599-7B9A-48D6-975D-8A48C8FCD25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Black .thmx</Template>
  <TotalTime>2081</TotalTime>
  <Words>1600</Words>
  <Application>Microsoft Office PowerPoint</Application>
  <PresentationFormat>On-screen Show (4:3)</PresentationFormat>
  <Paragraphs>155</Paragraphs>
  <Slides>11</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Courier New</vt:lpstr>
      <vt:lpstr>Wingdings</vt:lpstr>
      <vt:lpstr>BM Black base Master Slide No Logo</vt:lpstr>
      <vt:lpstr>BM White Base Master Slide</vt:lpstr>
      <vt:lpstr>1_Custom Design</vt:lpstr>
      <vt:lpstr>3_Default Design</vt:lpstr>
      <vt:lpstr>PowerPoint Presentation</vt:lpstr>
      <vt:lpstr>Herodotus (a famous ancient Greek historian) described mummification. His words provide us with written evidence of this process. The British Museum contains objects and documents which also help us to understand how mummies were made.   </vt:lpstr>
      <vt:lpstr>PowerPoint Presentation</vt:lpstr>
      <vt:lpstr>The organs could be placed in Canopic jars to keep them safe.</vt:lpstr>
      <vt:lpstr>Duamutef the jackal-headed god looks after the stomach.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Rudduck</dc:creator>
  <cp:lastModifiedBy>Verity Nelson</cp:lastModifiedBy>
  <cp:revision>247</cp:revision>
  <cp:lastPrinted>2012-03-13T15:06:58Z</cp:lastPrinted>
  <dcterms:created xsi:type="dcterms:W3CDTF">2011-11-08T13:33:42Z</dcterms:created>
  <dcterms:modified xsi:type="dcterms:W3CDTF">2019-10-31T11:38:08Z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0x0101006254FD8F77D702489F70701A45CA97B400BBFB3F73DD91734495E7AEA8BDBB57D7</vt:lpwstr>
  </property>
  <property fmtid="{D5CDD505-2E9C-101B-9397-08002B2CF9AE}" pid="3" name="ItemRetentionFormula">
    <vt:lpwstr>&lt;formula id="Microsoft.Office.RecordsManagement.PolicyFeatures.Expiration.Formula.BuiltIn"&gt;&lt;number&gt;7&lt;/number&gt;&lt;property&gt;Modified&lt;/property&gt;&lt;propertyId&gt;28cf69c5-fa48-462a-b5cd-27b6f9d2bd5f&lt;/propertyId&gt;&lt;period&gt;years&lt;/period&gt;&lt;/formula&gt;</vt:lpwstr>
  </property>
  <property fmtid="{D5CDD505-2E9C-101B-9397-08002B2CF9AE}" pid="4" name="_dlc_policyId">
    <vt:lpwstr>0x0101006254FD8F77D702489F70701A45CA97B4|254224678</vt:lpwstr>
  </property>
  <property fmtid="{D5CDD505-2E9C-101B-9397-08002B2CF9AE}" pid="5" name="_dlc_LastRun">
    <vt:lpwstr>06/23/2012 23:00:26</vt:lpwstr>
  </property>
  <property fmtid="{D5CDD505-2E9C-101B-9397-08002B2CF9AE}" pid="6" name="_dlc_ItemStageId">
    <vt:lpwstr>1</vt:lpwstr>
  </property>
</Properties>
</file>